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5" r:id="rId3"/>
  </p:sldMasterIdLst>
  <p:notesMasterIdLst>
    <p:notesMasterId r:id="rId6"/>
  </p:notesMasterIdLst>
  <p:sldIdLst>
    <p:sldId id="256" r:id="rId4"/>
    <p:sldId id="542" r:id="rId5"/>
    <p:sldId id="724" r:id="rId7"/>
    <p:sldId id="758" r:id="rId8"/>
    <p:sldId id="656" r:id="rId9"/>
    <p:sldId id="476" r:id="rId10"/>
    <p:sldId id="479" r:id="rId11"/>
    <p:sldId id="477" r:id="rId12"/>
    <p:sldId id="480" r:id="rId13"/>
    <p:sldId id="515" r:id="rId14"/>
    <p:sldId id="514" r:id="rId15"/>
    <p:sldId id="516" r:id="rId16"/>
    <p:sldId id="759" r:id="rId17"/>
    <p:sldId id="657" r:id="rId18"/>
    <p:sldId id="597" r:id="rId19"/>
    <p:sldId id="796" r:id="rId20"/>
    <p:sldId id="598" r:id="rId21"/>
    <p:sldId id="628" r:id="rId22"/>
    <p:sldId id="797" r:id="rId23"/>
    <p:sldId id="798" r:id="rId24"/>
    <p:sldId id="760" r:id="rId25"/>
    <p:sldId id="658" r:id="rId26"/>
    <p:sldId id="648" r:id="rId27"/>
    <p:sldId id="800" r:id="rId28"/>
    <p:sldId id="650" r:id="rId29"/>
    <p:sldId id="761" r:id="rId30"/>
    <p:sldId id="659" r:id="rId31"/>
    <p:sldId id="682" r:id="rId32"/>
    <p:sldId id="801" r:id="rId33"/>
    <p:sldId id="802" r:id="rId34"/>
    <p:sldId id="804" r:id="rId35"/>
    <p:sldId id="803" r:id="rId36"/>
    <p:sldId id="805" r:id="rId37"/>
    <p:sldId id="689" r:id="rId38"/>
    <p:sldId id="806" r:id="rId39"/>
    <p:sldId id="690" r:id="rId40"/>
    <p:sldId id="807" r:id="rId41"/>
    <p:sldId id="683" r:id="rId42"/>
    <p:sldId id="684" r:id="rId43"/>
    <p:sldId id="762" r:id="rId44"/>
    <p:sldId id="660" r:id="rId45"/>
    <p:sldId id="679" r:id="rId46"/>
    <p:sldId id="808" r:id="rId47"/>
    <p:sldId id="702" r:id="rId48"/>
    <p:sldId id="681" r:id="rId49"/>
    <p:sldId id="809" r:id="rId50"/>
    <p:sldId id="810" r:id="rId51"/>
    <p:sldId id="686" r:id="rId52"/>
    <p:sldId id="283" r:id="rId53"/>
  </p:sldIdLst>
  <p:sldSz cx="9144000" cy="5144135" type="screen16x9"/>
  <p:notesSz cx="6858000" cy="9144000"/>
  <p:custDataLst>
    <p:tags r:id="rId57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90204" pitchFamily="34" charset="0"/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90204" pitchFamily="34" charset="0"/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90204" pitchFamily="34" charset="0"/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90204" pitchFamily="34" charset="0"/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90204" pitchFamily="34" charset="0"/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7" userDrawn="1">
          <p15:clr>
            <a:srgbClr val="A4A3A4"/>
          </p15:clr>
        </p15:guide>
        <p15:guide id="2" pos="28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9999"/>
    <a:srgbClr val="FF7C80"/>
    <a:srgbClr val="0054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howGuides="1">
      <p:cViewPr varScale="1">
        <p:scale>
          <a:sx n="61" d="100"/>
          <a:sy n="61" d="100"/>
        </p:scale>
        <p:origin x="-952" y="-68"/>
      </p:cViewPr>
      <p:guideLst>
        <p:guide orient="horz" pos="1647"/>
        <p:guide pos="281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7" Type="http://schemas.openxmlformats.org/officeDocument/2006/relationships/tags" Target="tags/tag84.xml"/><Relationship Id="rId56" Type="http://schemas.openxmlformats.org/officeDocument/2006/relationships/tableStyles" Target="tableStyles.xml"/><Relationship Id="rId55" Type="http://schemas.openxmlformats.org/officeDocument/2006/relationships/viewProps" Target="viewProps.xml"/><Relationship Id="rId54" Type="http://schemas.openxmlformats.org/officeDocument/2006/relationships/presProps" Target="presProps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slide" Target="slides/slide2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pPr>
              <a:defRPr/>
            </a:pPr>
            <a:fld id="{FB32BA55-AB5A-4BDF-BF18-525D787E2642}" type="datetimeFigureOut">
              <a:rPr lang="zh-CN" altLang="en-US"/>
            </a:fld>
            <a:endParaRPr lang="zh-CN" altLang="en-US"/>
          </a:p>
        </p:txBody>
      </p:sp>
      <p:sp>
        <p:nvSpPr>
          <p:cNvPr id="22532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6280" y="1143000"/>
            <a:ext cx="548544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</a:ln>
        </p:spPr>
      </p:sp>
      <p:sp>
        <p:nvSpPr>
          <p:cNvPr id="11269" name="备注占位符 4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 smtClean="0"/>
            </a:lvl1pPr>
          </a:lstStyle>
          <a:p>
            <a:pPr>
              <a:defRPr/>
            </a:pPr>
            <a:fld id="{85FAF79E-43EA-472A-A5FE-66370455C15C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277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3277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D8B8A0A4-49EE-4371-BD39-37435509D52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5392165B-5B38-413E-B78D-A312E3C856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2.png"/><Relationship Id="rId4" Type="http://schemas.openxmlformats.org/officeDocument/2006/relationships/tags" Target="../tags/tag4.xml"/><Relationship Id="rId3" Type="http://schemas.openxmlformats.org/officeDocument/2006/relationships/image" Target="../media/image1.png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2300" y="1643477"/>
            <a:ext cx="7757100" cy="901958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90307" y="2650754"/>
            <a:ext cx="5163386" cy="374811"/>
          </a:xfrm>
          <a:prstGeom prst="rect">
            <a:avLst/>
          </a:prstGeom>
          <a:noFill/>
        </p:spPr>
        <p:txBody>
          <a:bodyPr anchor="ctr" anchorCtr="0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1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97868"/>
            <a:ext cx="2057400" cy="21315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747DEE8-2117-4E48-B9BA-2954864C7F86}" type="datetimeFigureOut">
              <a:rPr lang="zh-CN" altLang="en-US"/>
            </a:fld>
            <a:endParaRPr lang="zh-CN" altLang="en-US"/>
          </a:p>
        </p:txBody>
      </p:sp>
      <p:sp>
        <p:nvSpPr>
          <p:cNvPr id="1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97868"/>
            <a:ext cx="3086100" cy="213159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97868"/>
            <a:ext cx="2057400" cy="21315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0C17F4F-7EF6-43DD-9963-1DFD5D44C12F}" type="slidenum">
              <a:rPr lang="zh-CN" altLang="en-US"/>
            </a:fld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587828" y="33326"/>
            <a:ext cx="2404639" cy="568635"/>
          </a:xfrm>
          <a:prstGeom prst="rect">
            <a:avLst/>
          </a:prstGeom>
        </p:spPr>
      </p:pic>
      <p:pic>
        <p:nvPicPr>
          <p:cNvPr id="4100" name="图片 9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 t="-2380"/>
          <a:stretch>
            <a:fillRect/>
          </a:stretch>
        </p:blipFill>
        <p:spPr>
          <a:xfrm>
            <a:off x="35243" y="4327843"/>
            <a:ext cx="1428750" cy="6826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628650" y="190337"/>
            <a:ext cx="7886700" cy="628440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628650" y="933615"/>
            <a:ext cx="3810000" cy="3699919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4694763" y="933616"/>
            <a:ext cx="3820587" cy="3699919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559D5A-1EE3-4A52-A6C2-661E5F34ED06}" type="datetimeFigureOut">
              <a:rPr lang="zh-CN" altLang="en-US"/>
            </a:fld>
            <a:endParaRPr lang="zh-CN" altLang="en-US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81ABF8-151B-474A-8283-52D3438D71A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1093"/>
            <a:ext cx="3868340" cy="61804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8035" indent="0">
              <a:buNone/>
              <a:defRPr sz="9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9135"/>
            <a:ext cx="3868340" cy="2763924"/>
          </a:xfrm>
        </p:spPr>
        <p:txBody>
          <a:bodyPr/>
          <a:lstStyle>
            <a:lvl2pPr marL="338455" indent="-161290"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1093"/>
            <a:ext cx="3887391" cy="61804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8035" indent="0">
              <a:buNone/>
              <a:defRPr sz="9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9135"/>
            <a:ext cx="3887391" cy="2763924"/>
          </a:xfrm>
        </p:spPr>
        <p:txBody>
          <a:bodyPr/>
          <a:lstStyle>
            <a:lvl2pPr marL="273050" indent="-161290"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EA80DA-C86D-4E4D-87E8-288DC71740B4}" type="datetimeFigureOut">
              <a:rPr lang="zh-CN" altLang="en-US"/>
            </a:fld>
            <a:endParaRPr lang="zh-CN" altLang="en-US"/>
          </a:p>
        </p:txBody>
      </p:sp>
      <p:sp>
        <p:nvSpPr>
          <p:cNvPr id="8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211F8B-8F0C-4075-9060-5C42691441A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>
            <p:custDataLst>
              <p:tags r:id="rId2"/>
            </p:custDataLst>
          </p:nvPr>
        </p:nvSpPr>
        <p:spPr>
          <a:xfrm>
            <a:off x="2333625" y="2203042"/>
            <a:ext cx="2312988" cy="1733853"/>
          </a:xfrm>
          <a:prstGeom prst="ellipse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 noProof="1"/>
          </a:p>
        </p:txBody>
      </p:sp>
      <p:sp>
        <p:nvSpPr>
          <p:cNvPr id="5" name="椭圆 4"/>
          <p:cNvSpPr/>
          <p:nvPr>
            <p:custDataLst>
              <p:tags r:id="rId3"/>
            </p:custDataLst>
          </p:nvPr>
        </p:nvSpPr>
        <p:spPr>
          <a:xfrm>
            <a:off x="5256213" y="2930641"/>
            <a:ext cx="1317625" cy="988392"/>
          </a:xfrm>
          <a:prstGeom prst="ellipse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 noProof="1"/>
          </a:p>
        </p:txBody>
      </p:sp>
      <p:sp>
        <p:nvSpPr>
          <p:cNvPr id="6" name="椭圆 5"/>
          <p:cNvSpPr/>
          <p:nvPr>
            <p:custDataLst>
              <p:tags r:id="rId4"/>
            </p:custDataLst>
          </p:nvPr>
        </p:nvSpPr>
        <p:spPr>
          <a:xfrm>
            <a:off x="5922963" y="2718673"/>
            <a:ext cx="887412" cy="666867"/>
          </a:xfrm>
          <a:prstGeom prst="ellipse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 noProof="1"/>
          </a:p>
        </p:txBody>
      </p:sp>
      <p:sp>
        <p:nvSpPr>
          <p:cNvPr id="7" name="椭圆 14"/>
          <p:cNvSpPr/>
          <p:nvPr>
            <p:custDataLst>
              <p:tags r:id="rId5"/>
            </p:custDataLst>
          </p:nvPr>
        </p:nvSpPr>
        <p:spPr>
          <a:xfrm>
            <a:off x="2654300" y="951476"/>
            <a:ext cx="4052888" cy="3040197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endParaRPr lang="en-US" altLang="zh-CN" sz="3600" noProof="1"/>
          </a:p>
        </p:txBody>
      </p:sp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966320" y="1679916"/>
            <a:ext cx="3429000" cy="1130280"/>
          </a:xfrm>
        </p:spPr>
        <p:txBody>
          <a:bodyPr wrap="none"/>
          <a:lstStyle>
            <a:lvl1pPr algn="ctr">
              <a:defRPr sz="3715" b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2966320" y="2820417"/>
            <a:ext cx="3429000" cy="444676"/>
          </a:xfrm>
        </p:spPr>
        <p:txBody>
          <a:bodyPr anchor="ctr" anchorCtr="0"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8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2D1601D-A6FC-479B-AA9F-A6FADB89F0B9}" type="datetimeFigureOut">
              <a:rPr lang="zh-CN" altLang="en-US"/>
            </a:fld>
            <a:endParaRPr lang="zh-CN" altLang="en-US"/>
          </a:p>
        </p:txBody>
      </p:sp>
      <p:sp>
        <p:nvSpPr>
          <p:cNvPr id="9" name="页脚占位符 3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2531794-752D-411B-BA4D-A69D71EF6E8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05B3ED9-2E9A-4673-9270-3BB0CAA48078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2C5BE83-15D9-4B9C-A289-370FC721740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533493"/>
            <a:ext cx="3196800" cy="1200360"/>
          </a:xfrm>
        </p:spPr>
        <p:txBody>
          <a:bodyPr anchor="t" anchorCtr="0">
            <a:noAutofit/>
          </a:bodyPr>
          <a:lstStyle>
            <a:lvl1pPr>
              <a:defRPr sz="30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014391" y="550165"/>
            <a:ext cx="4478400" cy="4053409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pPr lvl="0"/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733853"/>
            <a:ext cx="3196800" cy="2859191"/>
          </a:xfrm>
        </p:spPr>
        <p:txBody>
          <a:bodyPr/>
          <a:lstStyle>
            <a:lvl1pPr marL="0" indent="0">
              <a:buNone/>
              <a:defRPr sz="15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EC1673-F815-4D9F-BA1E-FE6F3E6A3A29}" type="datetimeFigureOut">
              <a:rPr lang="zh-CN" altLang="en-US"/>
            </a:fld>
            <a:endParaRPr lang="zh-CN" altLang="en-US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B09C07-0D6E-4EE8-8BF2-E2D4240C88D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 orient="vert"/>
          </p:nvPr>
        </p:nvSpPr>
        <p:spPr>
          <a:xfrm>
            <a:off x="7628467" y="245311"/>
            <a:ext cx="886883" cy="4443374"/>
          </a:xfrm>
        </p:spPr>
        <p:txBody>
          <a:bodyPr vert="eaVert"/>
          <a:lstStyle/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>
          <a:xfrm>
            <a:off x="628650" y="245312"/>
            <a:ext cx="6861914" cy="4443374"/>
          </a:xfrm>
        </p:spPr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33128D-7E5F-4829-8B8C-C8F2913C6FB3}" type="datetimeFigureOut">
              <a:rPr lang="zh-CN" altLang="en-US"/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01EAFF-B95E-45AA-B396-47420ADB12D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28649" y="200060"/>
            <a:ext cx="7886701" cy="4451042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3" name="KSO_FD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199531-9383-41E5-8AAB-061CF08E23E0}" type="datetimeFigureOut">
              <a:rPr lang="zh-CN" altLang="en-US"/>
            </a:fld>
            <a:endParaRPr lang="zh-CN" altLang="en-US"/>
          </a:p>
        </p:txBody>
      </p:sp>
      <p:sp>
        <p:nvSpPr>
          <p:cNvPr id="4" name="KSO_FT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KSO_FN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54E2CD-BB6A-449A-A926-891AC341149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100"/>
            </a:lvl1pPr>
          </a:lstStyle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 baseline="0">
                <a:solidFill>
                  <a:schemeClr val="tx1"/>
                </a:solidFill>
              </a:defRPr>
            </a:lvl1pPr>
            <a:lvl2pPr>
              <a:defRPr sz="1125" b="0" baseline="0"/>
            </a:lvl2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2934B5-4503-42E2-BC95-28603C76D886}" type="datetimeFigureOut">
              <a:rPr lang="zh-CN" altLang="en-US"/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A7412D-8F9E-4E13-9626-7348C77427E8}" type="slidenum">
              <a:rPr lang="zh-CN" altLang="en-US"/>
            </a:fld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587828" y="33326"/>
            <a:ext cx="2404639" cy="568635"/>
          </a:xfrm>
          <a:prstGeom prst="rect">
            <a:avLst/>
          </a:prstGeom>
        </p:spPr>
      </p:pic>
      <p:pic>
        <p:nvPicPr>
          <p:cNvPr id="4100" name="图片 9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 t="-2380"/>
          <a:stretch>
            <a:fillRect/>
          </a:stretch>
        </p:blipFill>
        <p:spPr>
          <a:xfrm>
            <a:off x="-317" y="4372293"/>
            <a:ext cx="1428750" cy="6826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/>
          <p:cNvSpPr/>
          <p:nvPr>
            <p:custDataLst>
              <p:tags r:id="rId2"/>
            </p:custDataLst>
          </p:nvPr>
        </p:nvSpPr>
        <p:spPr>
          <a:xfrm>
            <a:off x="2122597" y="2268225"/>
            <a:ext cx="4973217" cy="14649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  <a:effectLst>
            <a:innerShdw blurRad="1143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endParaRPr lang="zh-CN" altLang="en-US" sz="1500" noProof="1"/>
          </a:p>
        </p:txBody>
      </p:sp>
      <p:sp>
        <p:nvSpPr>
          <p:cNvPr id="5" name="MH_Others_2"/>
          <p:cNvSpPr/>
          <p:nvPr>
            <p:custDataLst>
              <p:tags r:id="rId3"/>
            </p:custDataLst>
          </p:nvPr>
        </p:nvSpPr>
        <p:spPr>
          <a:xfrm>
            <a:off x="2048187" y="1635589"/>
            <a:ext cx="854984" cy="632635"/>
          </a:xfrm>
          <a:prstGeom prst="roundRect">
            <a:avLst/>
          </a:prstGeom>
          <a:noFill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72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</a:rPr>
              <a:t>C</a:t>
            </a:r>
            <a:endParaRPr lang="zh-CN" altLang="en-US" sz="7200" b="1" noProof="1">
              <a:solidFill>
                <a:schemeClr val="accent1">
                  <a:lumMod val="40000"/>
                  <a:lumOff val="60000"/>
                </a:schemeClr>
              </a:solidFill>
              <a:effectLst>
                <a:innerShdw blurRad="63500">
                  <a:prstClr val="black">
                    <a:alpha val="20000"/>
                  </a:prstClr>
                </a:innerShdw>
              </a:effectLst>
            </a:endParaRPr>
          </a:p>
        </p:txBody>
      </p:sp>
      <p:sp>
        <p:nvSpPr>
          <p:cNvPr id="6" name="MH_Others_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2693988" y="2001791"/>
            <a:ext cx="2078037" cy="3072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9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en-US" altLang="zh-CN" spc="200" noProof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rPr>
              <a:t>HAPTER</a:t>
            </a:r>
            <a:endParaRPr lang="zh-CN" altLang="en-US" sz="3300" spc="200" noProof="1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903171" y="2538444"/>
            <a:ext cx="4192643" cy="1370360"/>
          </a:xfrm>
        </p:spPr>
        <p:txBody>
          <a:bodyPr anchor="b"/>
          <a:lstStyle>
            <a:lvl1pPr algn="l">
              <a:defRPr sz="18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sp>
        <p:nvSpPr>
          <p:cNvPr id="3" name="KSO_ST2"/>
          <p:cNvSpPr>
            <a:spLocks noGrp="1"/>
          </p:cNvSpPr>
          <p:nvPr>
            <p:ph type="body" idx="1"/>
          </p:nvPr>
        </p:nvSpPr>
        <p:spPr>
          <a:xfrm>
            <a:off x="3042391" y="3976153"/>
            <a:ext cx="3936039" cy="382475"/>
          </a:xfrm>
          <a:prstGeom prst="roundRect">
            <a:avLst>
              <a:gd name="adj" fmla="val 50000"/>
            </a:avLst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193040" indent="0">
              <a:buNone/>
              <a:defRPr sz="845">
                <a:solidFill>
                  <a:schemeClr val="tx1">
                    <a:tint val="75000"/>
                  </a:schemeClr>
                </a:solidFill>
              </a:defRPr>
            </a:lvl2pPr>
            <a:lvl3pPr marL="38608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3pPr>
            <a:lvl4pPr marL="57848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4pPr>
            <a:lvl5pPr marL="77152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5pPr>
            <a:lvl6pPr marL="96456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6pPr>
            <a:lvl7pPr marL="115760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7pPr>
            <a:lvl8pPr marL="135064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8pPr>
            <a:lvl9pPr marL="15430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72C0DC0-FB42-48F1-A8F2-434C91966007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23568D2-23CD-4FC6-A9D7-FCEC743F76C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628650" y="190337"/>
            <a:ext cx="7886700" cy="628440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628650" y="933615"/>
            <a:ext cx="3810000" cy="3699919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4694763" y="933616"/>
            <a:ext cx="3820587" cy="3699919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73E088-3DB1-4D79-989A-2787A779394D}" type="datetimeFigureOut">
              <a:rPr lang="zh-CN" altLang="en-US"/>
            </a:fld>
            <a:endParaRPr lang="zh-CN" altLang="en-US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6604E7-DBF2-4205-B5AD-3390EFFC534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1093"/>
            <a:ext cx="3868340" cy="61804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8035" indent="0">
              <a:buNone/>
              <a:defRPr sz="9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9135"/>
            <a:ext cx="3868340" cy="2763924"/>
          </a:xfrm>
        </p:spPr>
        <p:txBody>
          <a:bodyPr/>
          <a:lstStyle>
            <a:lvl2pPr marL="338455" indent="-161290"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1093"/>
            <a:ext cx="3887391" cy="61804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8035" indent="0">
              <a:buNone/>
              <a:defRPr sz="9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9135"/>
            <a:ext cx="3887391" cy="2763924"/>
          </a:xfrm>
        </p:spPr>
        <p:txBody>
          <a:bodyPr/>
          <a:lstStyle>
            <a:lvl2pPr marL="273050" indent="-161290"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D87466-1317-4ED2-AA9D-3ECCBB09E59C}" type="datetimeFigureOut">
              <a:rPr lang="zh-CN" altLang="en-US"/>
            </a:fld>
            <a:endParaRPr lang="zh-CN" altLang="en-US"/>
          </a:p>
        </p:txBody>
      </p:sp>
      <p:sp>
        <p:nvSpPr>
          <p:cNvPr id="8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F7C18-D589-4110-8B78-94AA0D24612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>
            <p:custDataLst>
              <p:tags r:id="rId2"/>
            </p:custDataLst>
          </p:nvPr>
        </p:nvSpPr>
        <p:spPr>
          <a:xfrm>
            <a:off x="2333625" y="2203042"/>
            <a:ext cx="2312988" cy="1733853"/>
          </a:xfrm>
          <a:prstGeom prst="ellipse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 noProof="1"/>
          </a:p>
        </p:txBody>
      </p:sp>
      <p:sp>
        <p:nvSpPr>
          <p:cNvPr id="5" name="椭圆 4"/>
          <p:cNvSpPr/>
          <p:nvPr>
            <p:custDataLst>
              <p:tags r:id="rId3"/>
            </p:custDataLst>
          </p:nvPr>
        </p:nvSpPr>
        <p:spPr>
          <a:xfrm>
            <a:off x="5256213" y="2930641"/>
            <a:ext cx="1317625" cy="988392"/>
          </a:xfrm>
          <a:prstGeom prst="ellipse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 noProof="1"/>
          </a:p>
        </p:txBody>
      </p:sp>
      <p:sp>
        <p:nvSpPr>
          <p:cNvPr id="6" name="椭圆 5"/>
          <p:cNvSpPr/>
          <p:nvPr>
            <p:custDataLst>
              <p:tags r:id="rId4"/>
            </p:custDataLst>
          </p:nvPr>
        </p:nvSpPr>
        <p:spPr>
          <a:xfrm>
            <a:off x="5922963" y="2718673"/>
            <a:ext cx="887412" cy="666867"/>
          </a:xfrm>
          <a:prstGeom prst="ellipse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 noProof="1"/>
          </a:p>
        </p:txBody>
      </p:sp>
      <p:sp>
        <p:nvSpPr>
          <p:cNvPr id="7" name="椭圆 14"/>
          <p:cNvSpPr/>
          <p:nvPr>
            <p:custDataLst>
              <p:tags r:id="rId5"/>
            </p:custDataLst>
          </p:nvPr>
        </p:nvSpPr>
        <p:spPr>
          <a:xfrm>
            <a:off x="2654300" y="951476"/>
            <a:ext cx="4052888" cy="3040197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endParaRPr lang="en-US" altLang="zh-CN" sz="3600" noProof="1"/>
          </a:p>
        </p:txBody>
      </p:sp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966320" y="1679916"/>
            <a:ext cx="3429000" cy="1130280"/>
          </a:xfrm>
        </p:spPr>
        <p:txBody>
          <a:bodyPr wrap="none"/>
          <a:lstStyle>
            <a:lvl1pPr algn="ctr">
              <a:defRPr sz="3715" b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2966320" y="2820417"/>
            <a:ext cx="3429000" cy="444676"/>
          </a:xfrm>
        </p:spPr>
        <p:txBody>
          <a:bodyPr anchor="ctr" anchorCtr="0"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8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134EADF-CB01-473E-B3FF-019378ABCBE7}" type="datetimeFigureOut">
              <a:rPr lang="zh-CN" altLang="en-US"/>
            </a:fld>
            <a:endParaRPr lang="zh-CN" altLang="en-US"/>
          </a:p>
        </p:txBody>
      </p:sp>
      <p:sp>
        <p:nvSpPr>
          <p:cNvPr id="9" name="页脚占位符 3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604CA2C-B522-429F-8598-7FAB7CFB8E9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90725" y="2650795"/>
            <a:ext cx="5162550" cy="372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组合 16"/>
          <p:cNvGrpSpPr/>
          <p:nvPr/>
        </p:nvGrpSpPr>
        <p:grpSpPr bwMode="auto">
          <a:xfrm>
            <a:off x="2835275" y="-9527"/>
            <a:ext cx="3473450" cy="1071750"/>
            <a:chOff x="3204240" y="276224"/>
            <a:chExt cx="2606010" cy="1429002"/>
          </a:xfrm>
        </p:grpSpPr>
        <p:sp>
          <p:nvSpPr>
            <p:cNvPr id="6" name="椭圆 5"/>
            <p:cNvSpPr/>
            <p:nvPr/>
          </p:nvSpPr>
          <p:spPr>
            <a:xfrm>
              <a:off x="3204240" y="1054236"/>
              <a:ext cx="651503" cy="650990"/>
            </a:xfrm>
            <a:prstGeom prst="ellipse">
              <a:avLst/>
            </a:prstGeom>
            <a:solidFill>
              <a:srgbClr val="ADB6C7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sz="1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204240" y="276224"/>
              <a:ext cx="651503" cy="1103508"/>
            </a:xfrm>
            <a:prstGeom prst="rect">
              <a:avLst/>
            </a:prstGeom>
            <a:solidFill>
              <a:srgbClr val="ADB6C7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sz="1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3855743" y="1054236"/>
              <a:ext cx="651502" cy="650990"/>
            </a:xfrm>
            <a:prstGeom prst="ellipse">
              <a:avLst/>
            </a:prstGeom>
            <a:solidFill>
              <a:srgbClr val="097FC8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sz="1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855743" y="276224"/>
              <a:ext cx="651502" cy="1103508"/>
            </a:xfrm>
            <a:prstGeom prst="rect">
              <a:avLst/>
            </a:prstGeom>
            <a:solidFill>
              <a:srgbClr val="097FC8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sz="1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4507245" y="1054236"/>
              <a:ext cx="651503" cy="650990"/>
            </a:xfrm>
            <a:prstGeom prst="ellipse">
              <a:avLst/>
            </a:prstGeom>
            <a:solidFill>
              <a:srgbClr val="CBD1DB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sz="1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4507245" y="276224"/>
              <a:ext cx="651503" cy="1103508"/>
            </a:xfrm>
            <a:prstGeom prst="rect">
              <a:avLst/>
            </a:prstGeom>
            <a:solidFill>
              <a:srgbClr val="CBD1DB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sz="1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158748" y="1054236"/>
              <a:ext cx="651502" cy="650990"/>
            </a:xfrm>
            <a:prstGeom prst="ellipse">
              <a:avLst/>
            </a:prstGeom>
            <a:solidFill>
              <a:srgbClr val="1A1D1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sz="1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5158748" y="276224"/>
              <a:ext cx="651502" cy="1103508"/>
            </a:xfrm>
            <a:prstGeom prst="rect">
              <a:avLst/>
            </a:prstGeom>
            <a:solidFill>
              <a:srgbClr val="1A1D1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sz="1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2300" y="1643477"/>
            <a:ext cx="7757100" cy="901958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90307" y="2650754"/>
            <a:ext cx="5163386" cy="374811"/>
          </a:xfrm>
          <a:prstGeom prst="rect">
            <a:avLst/>
          </a:prstGeom>
          <a:noFill/>
        </p:spPr>
        <p:txBody>
          <a:bodyPr anchor="ctr" anchorCtr="0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1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97868"/>
            <a:ext cx="2057400" cy="21315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E3AB467-1350-48C7-9B42-B7FCB86C5E42}" type="datetimeFigureOut">
              <a:rPr lang="zh-CN" altLang="en-US"/>
            </a:fld>
            <a:endParaRPr lang="zh-CN" altLang="en-US"/>
          </a:p>
        </p:txBody>
      </p:sp>
      <p:sp>
        <p:nvSpPr>
          <p:cNvPr id="1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97868"/>
            <a:ext cx="3086100" cy="213159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97868"/>
            <a:ext cx="2057400" cy="21315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2B9B5DA-5E2B-4F3E-9D97-99223ACF615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100"/>
            </a:lvl1pPr>
          </a:lstStyle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 baseline="0">
                <a:solidFill>
                  <a:schemeClr val="tx1"/>
                </a:solidFill>
              </a:defRPr>
            </a:lvl1pPr>
            <a:lvl2pPr>
              <a:defRPr sz="1125" b="0" baseline="0"/>
            </a:lvl2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FC825F-D4BF-4334-AD79-149B6D0B7707}" type="datetimeFigureOut">
              <a:rPr lang="zh-CN" altLang="en-US"/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AD4D3E-85AA-40D5-B2AE-3BFD10591EF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/>
          <p:cNvSpPr/>
          <p:nvPr>
            <p:custDataLst>
              <p:tags r:id="rId2"/>
            </p:custDataLst>
          </p:nvPr>
        </p:nvSpPr>
        <p:spPr>
          <a:xfrm>
            <a:off x="2122597" y="2268225"/>
            <a:ext cx="4973217" cy="14649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  <a:effectLst>
            <a:innerShdw blurRad="1143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endParaRPr lang="zh-CN" altLang="en-US" sz="1500" noProof="1"/>
          </a:p>
        </p:txBody>
      </p:sp>
      <p:sp>
        <p:nvSpPr>
          <p:cNvPr id="5" name="MH_Others_2"/>
          <p:cNvSpPr/>
          <p:nvPr>
            <p:custDataLst>
              <p:tags r:id="rId3"/>
            </p:custDataLst>
          </p:nvPr>
        </p:nvSpPr>
        <p:spPr>
          <a:xfrm>
            <a:off x="2048187" y="1635589"/>
            <a:ext cx="854984" cy="632635"/>
          </a:xfrm>
          <a:prstGeom prst="roundRect">
            <a:avLst/>
          </a:prstGeom>
          <a:noFill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7200" b="1" noProof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</a:rPr>
              <a:t>C</a:t>
            </a:r>
            <a:endParaRPr lang="zh-CN" altLang="en-US" sz="7200" b="1" noProof="1">
              <a:solidFill>
                <a:schemeClr val="accent1">
                  <a:lumMod val="40000"/>
                  <a:lumOff val="60000"/>
                </a:schemeClr>
              </a:solidFill>
              <a:effectLst>
                <a:innerShdw blurRad="63500">
                  <a:prstClr val="black">
                    <a:alpha val="20000"/>
                  </a:prstClr>
                </a:innerShdw>
              </a:effectLst>
            </a:endParaRPr>
          </a:p>
        </p:txBody>
      </p:sp>
      <p:sp>
        <p:nvSpPr>
          <p:cNvPr id="6" name="MH_Others_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2693988" y="2001791"/>
            <a:ext cx="2078037" cy="3072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9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en-US" altLang="zh-CN" spc="200" noProof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rPr>
              <a:t>HAPTER</a:t>
            </a:r>
            <a:endParaRPr lang="zh-CN" altLang="en-US" sz="3300" spc="200" noProof="1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903171" y="2538444"/>
            <a:ext cx="4192643" cy="1370360"/>
          </a:xfrm>
        </p:spPr>
        <p:txBody>
          <a:bodyPr anchor="b"/>
          <a:lstStyle>
            <a:lvl1pPr algn="l">
              <a:defRPr sz="18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sp>
        <p:nvSpPr>
          <p:cNvPr id="3" name="KSO_ST2"/>
          <p:cNvSpPr>
            <a:spLocks noGrp="1"/>
          </p:cNvSpPr>
          <p:nvPr>
            <p:ph type="body" idx="1"/>
          </p:nvPr>
        </p:nvSpPr>
        <p:spPr>
          <a:xfrm>
            <a:off x="3042391" y="3976153"/>
            <a:ext cx="3936039" cy="382475"/>
          </a:xfrm>
          <a:prstGeom prst="roundRect">
            <a:avLst>
              <a:gd name="adj" fmla="val 50000"/>
            </a:avLst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193040" indent="0">
              <a:buNone/>
              <a:defRPr sz="845">
                <a:solidFill>
                  <a:schemeClr val="tx1">
                    <a:tint val="75000"/>
                  </a:schemeClr>
                </a:solidFill>
              </a:defRPr>
            </a:lvl2pPr>
            <a:lvl3pPr marL="38608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3pPr>
            <a:lvl4pPr marL="57848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4pPr>
            <a:lvl5pPr marL="77152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5pPr>
            <a:lvl6pPr marL="96456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6pPr>
            <a:lvl7pPr marL="115760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7pPr>
            <a:lvl8pPr marL="135064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8pPr>
            <a:lvl9pPr marL="15430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21101B4-C909-4796-BB1F-D9B182E75AEA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8705C44-6049-462B-8724-0717C1CA8CC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2.png"/><Relationship Id="rId10" Type="http://schemas.openxmlformats.org/officeDocument/2006/relationships/tags" Target="../tags/tag14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3" Type="http://schemas.openxmlformats.org/officeDocument/2006/relationships/theme" Target="../theme/theme2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slideLayout" Target="../slideLayouts/slideLayout16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0" y="5008645"/>
            <a:ext cx="2297113" cy="145282"/>
          </a:xfrm>
          <a:prstGeom prst="rect">
            <a:avLst/>
          </a:prstGeom>
          <a:solidFill>
            <a:srgbClr val="ADB6C7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015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287588" y="5008645"/>
            <a:ext cx="2279650" cy="145282"/>
          </a:xfrm>
          <a:prstGeom prst="rect">
            <a:avLst/>
          </a:prstGeom>
          <a:solidFill>
            <a:srgbClr val="087AC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015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矩形 16"/>
          <p:cNvSpPr/>
          <p:nvPr userDrawn="1"/>
        </p:nvSpPr>
        <p:spPr>
          <a:xfrm>
            <a:off x="4559300" y="5008645"/>
            <a:ext cx="2297113" cy="145282"/>
          </a:xfrm>
          <a:prstGeom prst="rect">
            <a:avLst/>
          </a:prstGeom>
          <a:solidFill>
            <a:srgbClr val="CBD1DB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015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6846888" y="5008645"/>
            <a:ext cx="2297112" cy="145282"/>
          </a:xfrm>
          <a:prstGeom prst="rect">
            <a:avLst/>
          </a:prstGeom>
          <a:solidFill>
            <a:srgbClr val="2A323E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015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KSO_FD"/>
          <p:cNvSpPr>
            <a:spLocks noGrp="1"/>
          </p:cNvSpPr>
          <p:nvPr>
            <p:ph type="dt" sz="half" idx="2"/>
          </p:nvPr>
        </p:nvSpPr>
        <p:spPr>
          <a:xfrm>
            <a:off x="628650" y="4814539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noProof="1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760F14A7-57E6-4F1A-AE56-B3BB925BF748}" type="datetimeFigureOut">
              <a:rPr lang="zh-CN" altLang="en-US"/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3028950" y="4814539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noProof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4"/>
          </p:nvPr>
        </p:nvSpPr>
        <p:spPr>
          <a:xfrm>
            <a:off x="6457950" y="4814539"/>
            <a:ext cx="2057400" cy="27389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900" smtClean="0"/>
            </a:lvl1pPr>
          </a:lstStyle>
          <a:p>
            <a:pPr>
              <a:defRPr/>
            </a:pPr>
            <a:fld id="{DA614A45-C220-4454-84BB-BF8ACA96A10E}" type="slidenum">
              <a:rPr lang="zh-CN" altLang="en-US"/>
            </a:fld>
            <a:endParaRPr lang="zh-CN" altLang="en-US"/>
          </a:p>
        </p:txBody>
      </p:sp>
      <p:sp>
        <p:nvSpPr>
          <p:cNvPr id="3" name="KSO_BC1"/>
          <p:cNvSpPr>
            <a:spLocks noGrp="1"/>
          </p:cNvSpPr>
          <p:nvPr>
            <p:ph type="body" idx="1"/>
            <p:custDataLst>
              <p:tags r:id="rId7"/>
            </p:custDataLst>
          </p:nvPr>
        </p:nvSpPr>
        <p:spPr>
          <a:xfrm>
            <a:off x="628650" y="840728"/>
            <a:ext cx="7886700" cy="3859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2" name="KSO_BT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28650" y="125038"/>
            <a:ext cx="7886700" cy="601370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4955540"/>
            <a:ext cx="9177020" cy="251460"/>
          </a:xfrm>
          <a:prstGeom prst="rect">
            <a:avLst/>
          </a:prstGeom>
        </p:spPr>
      </p:pic>
      <p:pic>
        <p:nvPicPr>
          <p:cNvPr id="4100" name="图片 9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/>
          <a:srcRect t="-2380"/>
          <a:stretch>
            <a:fillRect/>
          </a:stretch>
        </p:blipFill>
        <p:spPr>
          <a:xfrm>
            <a:off x="-36512" y="4372293"/>
            <a:ext cx="1428750" cy="68262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38608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100" b="1" kern="1200">
          <a:solidFill>
            <a:schemeClr val="accent1"/>
          </a:solidFill>
          <a:latin typeface="+mj-lt"/>
          <a:ea typeface="+mj-ea"/>
          <a:cs typeface="+mj-cs"/>
        </a:defRPr>
      </a:lvl1pPr>
      <a:lvl2pPr algn="l" defTabSz="51435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2pPr>
      <a:lvl3pPr algn="l" defTabSz="51435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3pPr>
      <a:lvl4pPr algn="l" defTabSz="51435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4pPr>
      <a:lvl5pPr algn="l" defTabSz="51435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5pPr>
      <a:lvl6pPr marL="457200" algn="l" defTabSz="51435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6pPr>
      <a:lvl7pPr marL="914400" algn="l" defTabSz="51435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7pPr>
      <a:lvl8pPr marL="1371600" algn="l" defTabSz="51435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8pPr>
      <a:lvl9pPr marL="1828800" algn="l" defTabSz="51435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9pPr>
    </p:titleStyle>
    <p:bodyStyle>
      <a:lvl1pPr marL="203835" indent="-203835" algn="just" defTabSz="386080" rtl="0" eaLnBrk="0" fontAlgn="base" hangingPunct="0">
        <a:lnSpc>
          <a:spcPct val="110000"/>
        </a:lnSpc>
        <a:spcBef>
          <a:spcPct val="34000"/>
        </a:spcBef>
        <a:spcAft>
          <a:spcPts val="225"/>
        </a:spcAft>
        <a:buClr>
          <a:schemeClr val="accent1"/>
        </a:buClr>
        <a:buSzPct val="60000"/>
        <a:buFont typeface="Wingdings" panose="05000000000000000000" pitchFamily="2" charset="2"/>
        <a:buChar char="n"/>
        <a:defRPr lang="zh-CN" altLang="en-US"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161290" indent="-161290" algn="just" defTabSz="386080" rtl="0" eaLnBrk="0" fontAlgn="base" hangingPunct="0">
        <a:lnSpc>
          <a:spcPct val="120000"/>
        </a:lnSpc>
        <a:spcBef>
          <a:spcPct val="34000"/>
        </a:spcBef>
        <a:spcAft>
          <a:spcPts val="225"/>
        </a:spcAft>
        <a:buFont typeface="Arial" panose="020B0604020202090204" pitchFamily="34" charset="0"/>
        <a:buChar char="•"/>
        <a:defRPr sz="975" kern="1200">
          <a:solidFill>
            <a:schemeClr val="tx1"/>
          </a:solidFill>
          <a:latin typeface="+mn-lt"/>
          <a:ea typeface="+mn-ea"/>
          <a:cs typeface="+mn-cs"/>
        </a:defRPr>
      </a:lvl2pPr>
      <a:lvl3pPr marL="482600" indent="-96520" algn="l" defTabSz="386080" rtl="0" eaLnBrk="0" fontAlgn="base" hangingPunct="0">
        <a:lnSpc>
          <a:spcPct val="90000"/>
        </a:lnSpc>
        <a:spcBef>
          <a:spcPts val="205"/>
        </a:spcBef>
        <a:spcAft>
          <a:spcPts val="225"/>
        </a:spcAft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75640" indent="-96520" algn="l" defTabSz="386080" rtl="0" eaLnBrk="0" fontAlgn="base" hangingPunct="0">
        <a:lnSpc>
          <a:spcPct val="90000"/>
        </a:lnSpc>
        <a:spcBef>
          <a:spcPts val="205"/>
        </a:spcBef>
        <a:spcAft>
          <a:spcPts val="225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868045" indent="-96520" algn="l" defTabSz="386080" rtl="0" eaLnBrk="0" fontAlgn="base" hangingPunct="0">
        <a:lnSpc>
          <a:spcPct val="90000"/>
        </a:lnSpc>
        <a:spcBef>
          <a:spcPts val="205"/>
        </a:spcBef>
        <a:spcAft>
          <a:spcPts val="225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061085" indent="-96520" algn="l" defTabSz="386080" rtl="0" eaLnBrk="1" latinLnBrk="0" hangingPunct="1">
        <a:lnSpc>
          <a:spcPct val="90000"/>
        </a:lnSpc>
        <a:spcBef>
          <a:spcPts val="210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1254125" indent="-96520" algn="l" defTabSz="386080" rtl="0" eaLnBrk="1" latinLnBrk="0" hangingPunct="1">
        <a:lnSpc>
          <a:spcPct val="90000"/>
        </a:lnSpc>
        <a:spcBef>
          <a:spcPts val="210"/>
        </a:spcBef>
        <a:buFont typeface="Arial" panose="020B060402020209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447165" indent="-96520" algn="l" defTabSz="386080" rtl="0" eaLnBrk="1" latinLnBrk="0" hangingPunct="1">
        <a:lnSpc>
          <a:spcPct val="90000"/>
        </a:lnSpc>
        <a:spcBef>
          <a:spcPts val="210"/>
        </a:spcBef>
        <a:buFont typeface="Arial" panose="020B060402020209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640205" indent="-96520" algn="l" defTabSz="386080" rtl="0" eaLnBrk="1" latinLnBrk="0" hangingPunct="1">
        <a:lnSpc>
          <a:spcPct val="90000"/>
        </a:lnSpc>
        <a:spcBef>
          <a:spcPts val="210"/>
        </a:spcBef>
        <a:buFont typeface="Arial" panose="020B060402020209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1pPr>
      <a:lvl2pPr marL="193040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2pPr>
      <a:lvl3pPr marL="386080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3pPr>
      <a:lvl4pPr marL="57848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4pPr>
      <a:lvl5pPr marL="77152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5pPr>
      <a:lvl6pPr marL="96456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15760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35064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543050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5008645"/>
            <a:ext cx="2297113" cy="145282"/>
          </a:xfrm>
          <a:prstGeom prst="rect">
            <a:avLst/>
          </a:prstGeom>
          <a:solidFill>
            <a:srgbClr val="ADB6C7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015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287588" y="5008645"/>
            <a:ext cx="2279650" cy="145282"/>
          </a:xfrm>
          <a:prstGeom prst="rect">
            <a:avLst/>
          </a:prstGeom>
          <a:solidFill>
            <a:srgbClr val="087AC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015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559300" y="5008645"/>
            <a:ext cx="2297113" cy="145282"/>
          </a:xfrm>
          <a:prstGeom prst="rect">
            <a:avLst/>
          </a:prstGeom>
          <a:solidFill>
            <a:srgbClr val="CBD1DB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015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846888" y="5008645"/>
            <a:ext cx="2297112" cy="145282"/>
          </a:xfrm>
          <a:prstGeom prst="rect">
            <a:avLst/>
          </a:prstGeom>
          <a:solidFill>
            <a:srgbClr val="2A323E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015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KSO_FD"/>
          <p:cNvSpPr>
            <a:spLocks noGrp="1"/>
          </p:cNvSpPr>
          <p:nvPr>
            <p:ph type="dt" sz="half" idx="2"/>
          </p:nvPr>
        </p:nvSpPr>
        <p:spPr>
          <a:xfrm>
            <a:off x="628650" y="4814539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noProof="1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EF7C8F0A-3DE2-48D9-9BED-BF55930DF03F}" type="datetimeFigureOut">
              <a:rPr lang="zh-CN" altLang="en-US"/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3028950" y="4814539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noProof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4"/>
          </p:nvPr>
        </p:nvSpPr>
        <p:spPr>
          <a:xfrm>
            <a:off x="6457950" y="4814539"/>
            <a:ext cx="2057400" cy="27389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900" smtClean="0"/>
            </a:lvl1pPr>
          </a:lstStyle>
          <a:p>
            <a:pPr>
              <a:defRPr/>
            </a:pPr>
            <a:fld id="{BC19CB05-0FFE-4074-9AB5-BEBE5D96C715}" type="slidenum">
              <a:rPr lang="zh-CN" altLang="en-US"/>
            </a:fld>
            <a:endParaRPr lang="zh-CN" altLang="en-US"/>
          </a:p>
        </p:txBody>
      </p:sp>
      <p:sp>
        <p:nvSpPr>
          <p:cNvPr id="3" name="KSO_BC1"/>
          <p:cNvSpPr>
            <a:spLocks noGrp="1"/>
          </p:cNvSpPr>
          <p:nvPr>
            <p:ph type="body" idx="1"/>
            <p:custDataLst>
              <p:tags r:id="rId11"/>
            </p:custDataLst>
          </p:nvPr>
        </p:nvSpPr>
        <p:spPr>
          <a:xfrm>
            <a:off x="628650" y="840728"/>
            <a:ext cx="7886700" cy="3859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第二级</a:t>
            </a:r>
            <a:endParaRPr lang="en-US" altLang="zh-CN" noProof="1" smtClean="0"/>
          </a:p>
          <a:p>
            <a:pPr lvl="3"/>
            <a:r>
              <a:rPr lang="zh-CN" altLang="en-US" noProof="1" smtClean="0"/>
              <a:t>第三级</a:t>
            </a:r>
            <a:endParaRPr lang="en-US" altLang="zh-CN" noProof="1" smtClean="0"/>
          </a:p>
          <a:p>
            <a:pPr lvl="4"/>
            <a:r>
              <a:rPr lang="zh-CN" altLang="en-US" noProof="1" smtClean="0"/>
              <a:t>第四级</a:t>
            </a:r>
            <a:endParaRPr lang="en-US" altLang="zh-CN" noProof="1" smtClean="0"/>
          </a:p>
          <a:p>
            <a:pPr lvl="5"/>
            <a:r>
              <a:rPr lang="zh-CN" altLang="en-US" noProof="1" smtClean="0"/>
              <a:t>第五级</a:t>
            </a:r>
            <a:endParaRPr lang="en-US" altLang="zh-CN" noProof="1" smtClean="0"/>
          </a:p>
        </p:txBody>
      </p:sp>
      <p:sp>
        <p:nvSpPr>
          <p:cNvPr id="2" name="KSO_BT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28650" y="125038"/>
            <a:ext cx="7886700" cy="601370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noProof="1" smtClean="0"/>
              <a:t>单击此处编辑母版标题样式</a:t>
            </a:r>
            <a:endParaRPr 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</p:sldLayoutIdLst>
  <p:txStyles>
    <p:titleStyle>
      <a:lvl1pPr algn="l" defTabSz="38608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100" b="1" kern="1200">
          <a:solidFill>
            <a:schemeClr val="accent1"/>
          </a:solidFill>
          <a:latin typeface="+mj-lt"/>
          <a:ea typeface="+mj-ea"/>
          <a:cs typeface="+mj-cs"/>
        </a:defRPr>
      </a:lvl1pPr>
      <a:lvl2pPr algn="l" defTabSz="51435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2pPr>
      <a:lvl3pPr algn="l" defTabSz="51435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3pPr>
      <a:lvl4pPr algn="l" defTabSz="51435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4pPr>
      <a:lvl5pPr algn="l" defTabSz="51435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5pPr>
      <a:lvl6pPr marL="457200" algn="l" defTabSz="51435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6pPr>
      <a:lvl7pPr marL="914400" algn="l" defTabSz="51435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7pPr>
      <a:lvl8pPr marL="1371600" algn="l" defTabSz="51435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8pPr>
      <a:lvl9pPr marL="1828800" algn="l" defTabSz="51435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Arial" panose="020B0604020202090204" pitchFamily="34" charset="0"/>
          <a:ea typeface="黑体" panose="02010609060101010101" pitchFamily="49" charset="-122"/>
        </a:defRPr>
      </a:lvl9pPr>
    </p:titleStyle>
    <p:bodyStyle>
      <a:lvl1pPr marL="203835" indent="-203835" algn="just" defTabSz="386080" rtl="0" eaLnBrk="0" fontAlgn="base" hangingPunct="0">
        <a:lnSpc>
          <a:spcPct val="110000"/>
        </a:lnSpc>
        <a:spcBef>
          <a:spcPct val="34000"/>
        </a:spcBef>
        <a:spcAft>
          <a:spcPts val="225"/>
        </a:spcAft>
        <a:buClr>
          <a:schemeClr val="accent1"/>
        </a:buClr>
        <a:buSzPct val="60000"/>
        <a:buFont typeface="Wingdings" panose="05000000000000000000" pitchFamily="2" charset="2"/>
        <a:buChar char="n"/>
        <a:defRPr lang="zh-CN" altLang="en-US"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161290" indent="-161290" algn="just" defTabSz="386080" rtl="0" eaLnBrk="0" fontAlgn="base" hangingPunct="0">
        <a:lnSpc>
          <a:spcPct val="120000"/>
        </a:lnSpc>
        <a:spcBef>
          <a:spcPct val="34000"/>
        </a:spcBef>
        <a:spcAft>
          <a:spcPts val="225"/>
        </a:spcAft>
        <a:buFont typeface="Arial" panose="020B0604020202090204" pitchFamily="34" charset="0"/>
        <a:buChar char="•"/>
        <a:defRPr sz="975" kern="1200">
          <a:solidFill>
            <a:schemeClr val="tx1"/>
          </a:solidFill>
          <a:latin typeface="+mn-lt"/>
          <a:ea typeface="+mn-ea"/>
          <a:cs typeface="+mn-cs"/>
        </a:defRPr>
      </a:lvl2pPr>
      <a:lvl3pPr marL="482600" indent="-96520" algn="l" defTabSz="386080" rtl="0" eaLnBrk="0" fontAlgn="base" hangingPunct="0">
        <a:lnSpc>
          <a:spcPct val="90000"/>
        </a:lnSpc>
        <a:spcBef>
          <a:spcPts val="205"/>
        </a:spcBef>
        <a:spcAft>
          <a:spcPts val="225"/>
        </a:spcAft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75640" indent="-96520" algn="l" defTabSz="386080" rtl="0" eaLnBrk="0" fontAlgn="base" hangingPunct="0">
        <a:lnSpc>
          <a:spcPct val="90000"/>
        </a:lnSpc>
        <a:spcBef>
          <a:spcPts val="205"/>
        </a:spcBef>
        <a:spcAft>
          <a:spcPts val="225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868045" indent="-96520" algn="l" defTabSz="386080" rtl="0" eaLnBrk="0" fontAlgn="base" hangingPunct="0">
        <a:lnSpc>
          <a:spcPct val="90000"/>
        </a:lnSpc>
        <a:spcBef>
          <a:spcPts val="205"/>
        </a:spcBef>
        <a:spcAft>
          <a:spcPts val="225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061085" indent="-96520" algn="l" defTabSz="386080" rtl="0" eaLnBrk="1" latinLnBrk="0" hangingPunct="1">
        <a:lnSpc>
          <a:spcPct val="90000"/>
        </a:lnSpc>
        <a:spcBef>
          <a:spcPts val="210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1254125" indent="-96520" algn="l" defTabSz="386080" rtl="0" eaLnBrk="1" latinLnBrk="0" hangingPunct="1">
        <a:lnSpc>
          <a:spcPct val="90000"/>
        </a:lnSpc>
        <a:spcBef>
          <a:spcPts val="210"/>
        </a:spcBef>
        <a:buFont typeface="Arial" panose="020B060402020209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447165" indent="-96520" algn="l" defTabSz="386080" rtl="0" eaLnBrk="1" latinLnBrk="0" hangingPunct="1">
        <a:lnSpc>
          <a:spcPct val="90000"/>
        </a:lnSpc>
        <a:spcBef>
          <a:spcPts val="210"/>
        </a:spcBef>
        <a:buFont typeface="Arial" panose="020B060402020209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640205" indent="-96520" algn="l" defTabSz="386080" rtl="0" eaLnBrk="1" latinLnBrk="0" hangingPunct="1">
        <a:lnSpc>
          <a:spcPct val="90000"/>
        </a:lnSpc>
        <a:spcBef>
          <a:spcPts val="210"/>
        </a:spcBef>
        <a:buFont typeface="Arial" panose="020B060402020209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1pPr>
      <a:lvl2pPr marL="193040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2pPr>
      <a:lvl3pPr marL="386080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3pPr>
      <a:lvl4pPr marL="57848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4pPr>
      <a:lvl5pPr marL="77152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5pPr>
      <a:lvl6pPr marL="96456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15760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350645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543050" algn="l" defTabSz="386080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4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tags" Target="../tags/tag4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4.xml"/><Relationship Id="rId1" Type="http://schemas.openxmlformats.org/officeDocument/2006/relationships/tags" Target="../tags/tag4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9.xml"/><Relationship Id="rId1" Type="http://schemas.openxmlformats.org/officeDocument/2006/relationships/tags" Target="../tags/tag48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50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6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8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/Relationships>
</file>

<file path=ppt/slides/_rels/slide3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60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3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64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image" Target="../media/image22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tags" Target="../tags/tag80.xml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46350" y="1798320"/>
            <a:ext cx="3535680" cy="8115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lnSpc>
                <a:spcPct val="130000"/>
              </a:lnSpc>
            </a:pPr>
            <a:r>
              <a:rPr lang="zh-CN" altLang="en-US" sz="3600" b="1" dirty="0" smtClean="0">
                <a:ea typeface="微软雅黑" panose="020B0503020204020204" charset="-122"/>
                <a:sym typeface="+mn-ea"/>
              </a:rPr>
              <a:t>大作文</a:t>
            </a:r>
            <a:r>
              <a:rPr lang="en-US" altLang="zh-CN" sz="3600" b="1" dirty="0" smtClean="0">
                <a:ea typeface="微软雅黑" panose="020B0503020204020204" charset="-122"/>
                <a:sym typeface="+mn-ea"/>
              </a:rPr>
              <a:t>-</a:t>
            </a:r>
            <a:r>
              <a:rPr lang="zh-CN" altLang="en-US" sz="3600" b="1" dirty="0" smtClean="0">
                <a:ea typeface="微软雅黑" panose="020B0503020204020204" charset="-122"/>
                <a:sym typeface="+mn-ea"/>
              </a:rPr>
              <a:t>同意</a:t>
            </a:r>
            <a:r>
              <a:rPr lang="zh-CN" altLang="en-US" sz="3600" b="1" dirty="0" smtClean="0">
                <a:ea typeface="微软雅黑" panose="020B0503020204020204" charset="-122"/>
                <a:sym typeface="+mn-ea"/>
              </a:rPr>
              <a:t>与否</a:t>
            </a:r>
            <a:endParaRPr lang="zh-CN" altLang="en-US" sz="3600" b="1" dirty="0" smtClean="0"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idx="1"/>
          </p:nvPr>
        </p:nvSpPr>
        <p:spPr>
          <a:xfrm>
            <a:off x="1223377" y="303901"/>
            <a:ext cx="5916060" cy="588272"/>
          </a:xfrm>
        </p:spPr>
        <p:txBody>
          <a:bodyPr>
            <a:normAutofit/>
          </a:bodyPr>
          <a:p>
            <a:pPr algn="l">
              <a:defRPr/>
            </a:pPr>
            <a:r>
              <a:rPr lang="zh-CN" altLang="en-US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常见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陷阱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”3</a:t>
            </a:r>
            <a:endParaRPr sz="21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9115" y="556260"/>
            <a:ext cx="7369175" cy="3553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just">
              <a:lnSpc>
                <a:spcPct val="150000"/>
              </a:lnSpc>
              <a:buClrTx/>
              <a:buSzTx/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r>
              <a:rPr lang="en-US" altLang="zh-CN" sz="1500" b="1" i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Nowadays, there is a large amount of advertising aimed at children. Some people think this has negative effects on children and should be banned.To what extent do you agree or disagree?</a:t>
            </a: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r>
              <a:rPr lang="en-US" altLang="zh-CN" sz="1500" b="1" i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Traditional foods are being replaced by international fast foods. This has a negative effect on families and society.</a:t>
            </a: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r>
              <a:rPr lang="en-US" altLang="zh-CN" sz="1500" b="1" i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To what extent do you agree or disagree?</a:t>
            </a: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idx="1"/>
          </p:nvPr>
        </p:nvSpPr>
        <p:spPr>
          <a:xfrm>
            <a:off x="1223377" y="303901"/>
            <a:ext cx="5916060" cy="588272"/>
          </a:xfrm>
        </p:spPr>
        <p:txBody>
          <a:bodyPr>
            <a:normAutofit/>
          </a:bodyPr>
          <a:p>
            <a:pPr algn="l">
              <a:defRPr/>
            </a:pPr>
            <a:r>
              <a:rPr lang="zh-CN" altLang="en-US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常见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陷阱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”3-and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并列（前后均需回应）</a:t>
            </a:r>
            <a:endParaRPr sz="21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05205" y="681355"/>
            <a:ext cx="6852920" cy="3900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just">
              <a:lnSpc>
                <a:spcPct val="150000"/>
              </a:lnSpc>
              <a:buClrTx/>
              <a:buSzTx/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r>
              <a:rPr lang="en-US" altLang="zh-CN" sz="1500" b="1" i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Nowadays, there is a large amount of advertising aimed at children. Some people think this has negative effects on children </a:t>
            </a:r>
            <a:r>
              <a:rPr lang="en-US" altLang="zh-CN" sz="1500" b="1" i="1" dirty="0"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and </a:t>
            </a:r>
            <a:r>
              <a:rPr lang="en-US" altLang="zh-CN" sz="1500" b="1" i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should be banned.</a:t>
            </a: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r>
              <a:rPr lang="en-US" altLang="zh-CN" sz="1500" b="1" i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To what extent do you agree or disagree?</a:t>
            </a: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r>
              <a:rPr lang="en-US" altLang="zh-CN" sz="1500" b="1" i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Traditional foods are being replaced by international fast foods. This has a negative effect on families </a:t>
            </a:r>
            <a:r>
              <a:rPr lang="en-US" altLang="zh-CN" sz="1500" b="1" i="1" dirty="0"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and </a:t>
            </a:r>
            <a:r>
              <a:rPr lang="en-US" altLang="zh-CN" sz="1500" b="1" i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society.</a:t>
            </a: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just">
              <a:lnSpc>
                <a:spcPct val="150000"/>
              </a:lnSpc>
              <a:buClrTx/>
              <a:buSzTx/>
            </a:pPr>
            <a:r>
              <a:rPr lang="en-US" altLang="zh-CN" sz="1500" b="1" i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To what extent do you agree or disagree?</a:t>
            </a: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331832" y="1419737"/>
          <a:ext cx="5856605" cy="324040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405255"/>
                <a:gridCol w="4451350"/>
              </a:tblGrid>
              <a:tr h="485775">
                <a:tc>
                  <a:txBody>
                    <a:bodyPr/>
                    <a:p>
                      <a:r>
                        <a:rPr lang="zh-CN" altLang="en-US" sz="1800" b="0" i="0" dirty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绝对词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8591" marR="68591" marT="34295" marB="342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best/most/only/everyone</a:t>
                      </a:r>
                      <a:endParaRPr lang="en-US" altLang="zh-CN" sz="1800" b="0" i="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8591" marR="68591" marT="34295" marB="342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81685">
                <a:tc>
                  <a:txBody>
                    <a:bodyPr/>
                    <a:p>
                      <a:r>
                        <a:rPr lang="zh-CN" altLang="en-US" sz="1800" b="0" i="0" dirty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比较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8591" marR="68591" marT="34295" marB="342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instead of/rather than/better</a:t>
                      </a:r>
                      <a:endParaRPr lang="en-US" altLang="zh-CN" sz="1800" b="0" i="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8591" marR="68591" marT="34295" marB="342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85775">
                <a:tc>
                  <a:txBody>
                    <a:bodyPr/>
                    <a:p>
                      <a:r>
                        <a:rPr lang="zh-CN" altLang="en-US" sz="1800" b="0" i="0" dirty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并列项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8591" marR="68591" marT="34295" marB="342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and</a:t>
                      </a:r>
                      <a:endParaRPr lang="en-US" altLang="zh-CN" sz="1800" b="0" i="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8591" marR="68591" marT="34295" marB="342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内容占位符 6"/>
          <p:cNvSpPr/>
          <p:nvPr>
            <p:ph idx="1"/>
          </p:nvPr>
        </p:nvSpPr>
        <p:spPr>
          <a:xfrm>
            <a:off x="1258937" y="627116"/>
            <a:ext cx="5916060" cy="588272"/>
          </a:xfrm>
        </p:spPr>
        <p:txBody>
          <a:bodyPr>
            <a:normAutofit/>
          </a:bodyPr>
          <a:p>
            <a:pPr algn="l">
              <a:defRPr/>
            </a:pPr>
            <a:r>
              <a:rPr lang="zh-CN" altLang="en-US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常见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陷阱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”</a:t>
            </a:r>
            <a:endParaRPr lang="en-US" altLang="zh-CN" sz="21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defRPr/>
            </a:pPr>
            <a:endParaRPr sz="21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513715" y="892175"/>
            <a:ext cx="8001000" cy="3538855"/>
          </a:xfrm>
        </p:spPr>
        <p:txBody>
          <a:bodyPr>
            <a:normAutofit fontScale="90000"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学习要点</a:t>
            </a:r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1.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同意与否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类议论文</a:t>
            </a:r>
            <a:r>
              <a:rPr lang="zh-CN" altLang="en-US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题目特征</a:t>
            </a:r>
            <a:r>
              <a:rPr lang="en-US" altLang="zh-CN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-</a:t>
            </a:r>
            <a:r>
              <a:rPr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常见陷阱</a:t>
            </a:r>
            <a:endParaRPr lang="zh-CN" altLang="en-US" sz="2100" b="1" u="sng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2.</a:t>
            </a:r>
            <a:r>
              <a:rPr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同意与否（偏向不同意）</a:t>
            </a:r>
            <a:r>
              <a:rPr lang="zh-CN" altLang="en-US" sz="2100" b="1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：文章结构</a:t>
            </a:r>
            <a:r>
              <a:rPr lang="en-US" altLang="zh-CN" sz="2100" b="1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+</a:t>
            </a:r>
            <a:r>
              <a:rPr sz="2100" b="1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范文解析</a:t>
            </a:r>
            <a:endParaRPr lang="zh-CN" altLang="en-US" sz="2100" b="1" dirty="0">
              <a:solidFill>
                <a:srgbClr val="FF0000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3.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同意与否（彻底不同意）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4.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5.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同意与否（彻底同意）：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 bwMode="auto">
          <a:xfrm>
            <a:off x="1979930" y="1779905"/>
            <a:ext cx="4994910" cy="852805"/>
          </a:xfrm>
        </p:spPr>
        <p:txBody>
          <a:bodyPr wrap="square" numCol="1" anchorCtr="0" compatLnSpc="1">
            <a:noAutofit/>
          </a:bodyPr>
          <a:p>
            <a:pPr algn="ctr" eaLnBrk="1" hangingPunct="1">
              <a:defRPr/>
            </a:pPr>
            <a:b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</a:b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同意与否：偏向不</a:t>
            </a: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同意</a:t>
            </a:r>
            <a:endParaRPr lang="zh-CN" altLang="en-US" sz="3600" b="1" dirty="0">
              <a:solidFill>
                <a:srgbClr val="1F202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93" name="矩形 2"/>
          <p:cNvSpPr/>
          <p:nvPr/>
        </p:nvSpPr>
        <p:spPr>
          <a:xfrm>
            <a:off x="467360" y="987425"/>
            <a:ext cx="7959090" cy="22453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 eaLnBrk="0" hangingPunct="0"/>
            <a:r>
              <a:rPr lang="en-US" altLang="zh-CN" sz="2800" dirty="0"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rPr>
              <a:t>Convenience foods will become increasingly prevalent and eventually replace traditional foods and traditonal mehtods of food preparation.</a:t>
            </a:r>
            <a:endParaRPr lang="en-US" altLang="zh-CN" sz="2800" dirty="0">
              <a:solidFill>
                <a:schemeClr val="tx1"/>
              </a:solidFill>
              <a:latin typeface="Arial" panose="020B0604020202090204" pitchFamily="34" charset="0"/>
              <a:ea typeface="宋体" pitchFamily="2" charset="-122"/>
            </a:endParaRPr>
          </a:p>
          <a:p>
            <a:pPr algn="just" eaLnBrk="0" hangingPunct="0"/>
            <a:r>
              <a:rPr lang="en-US" altLang="zh-CN" sz="2800" dirty="0"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rPr>
              <a:t>To what extent do you agree or disagree with this opinion?</a:t>
            </a:r>
            <a:endParaRPr lang="en-US" altLang="zh-CN" sz="2800" dirty="0">
              <a:solidFill>
                <a:schemeClr val="tx1"/>
              </a:solidFill>
              <a:latin typeface="Arial" panose="020B0604020202090204" pitchFamily="34" charset="0"/>
              <a:ea typeface="宋体" pitchFamily="2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395605" y="123825"/>
            <a:ext cx="4572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《第</a:t>
            </a: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八代强化版》</a:t>
            </a:r>
            <a:r>
              <a:rPr lang="en-US" altLang="zh-CN" sz="24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P17/107</a:t>
            </a:r>
            <a:endParaRPr lang="en-US" altLang="zh-CN" sz="24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93" name="矩形 2"/>
          <p:cNvSpPr/>
          <p:nvPr/>
        </p:nvSpPr>
        <p:spPr>
          <a:xfrm>
            <a:off x="467360" y="987425"/>
            <a:ext cx="7959090" cy="22453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 eaLnBrk="0" hangingPunct="0"/>
            <a:r>
              <a:rPr lang="en-US" altLang="zh-CN" sz="2800" dirty="0">
                <a:solidFill>
                  <a:srgbClr val="FF0000"/>
                </a:solidFill>
                <a:latin typeface="Arial" panose="020B0604020202090204" pitchFamily="34" charset="0"/>
                <a:ea typeface="宋体" pitchFamily="2" charset="-122"/>
              </a:rPr>
              <a:t>Convenience foods</a:t>
            </a:r>
            <a:r>
              <a:rPr lang="en-US" altLang="zh-CN" sz="2800" dirty="0">
                <a:latin typeface="Arial" panose="020B0604020202090204" pitchFamily="34" charset="0"/>
                <a:ea typeface="宋体" pitchFamily="2" charset="-122"/>
              </a:rPr>
              <a:t> will become increasingly prevalent and eventually </a:t>
            </a:r>
            <a:r>
              <a:rPr lang="en-US" altLang="zh-CN" sz="2800" dirty="0">
                <a:solidFill>
                  <a:schemeClr val="accent1"/>
                </a:solidFill>
                <a:latin typeface="Arial" panose="020B0604020202090204" pitchFamily="34" charset="0"/>
                <a:ea typeface="宋体" pitchFamily="2" charset="-122"/>
              </a:rPr>
              <a:t>replace </a:t>
            </a:r>
            <a:r>
              <a:rPr lang="en-US" altLang="zh-CN" sz="2800" dirty="0">
                <a:solidFill>
                  <a:srgbClr val="FF0000"/>
                </a:solidFill>
                <a:latin typeface="Arial" panose="020B0604020202090204" pitchFamily="34" charset="0"/>
                <a:ea typeface="宋体" pitchFamily="2" charset="-122"/>
              </a:rPr>
              <a:t>traditional foods</a:t>
            </a:r>
            <a:r>
              <a:rPr lang="en-US" altLang="zh-CN" sz="2800" dirty="0">
                <a:latin typeface="Arial" panose="020B0604020202090204" pitchFamily="34" charset="0"/>
                <a:ea typeface="宋体" pitchFamily="2" charset="-122"/>
              </a:rPr>
              <a:t> and </a:t>
            </a:r>
            <a:r>
              <a:rPr lang="en-US" altLang="zh-CN" sz="2800" dirty="0">
                <a:solidFill>
                  <a:srgbClr val="FF0000"/>
                </a:solidFill>
                <a:latin typeface="Arial" panose="020B0604020202090204" pitchFamily="34" charset="0"/>
                <a:ea typeface="宋体" pitchFamily="2" charset="-122"/>
              </a:rPr>
              <a:t>traditonal mehtods of food preparation</a:t>
            </a:r>
            <a:r>
              <a:rPr lang="en-US" altLang="zh-CN" sz="2800" dirty="0">
                <a:latin typeface="Arial" panose="020B0604020202090204" pitchFamily="34" charset="0"/>
                <a:ea typeface="宋体" pitchFamily="2" charset="-122"/>
              </a:rPr>
              <a:t>.</a:t>
            </a:r>
            <a:endParaRPr lang="en-US" altLang="zh-CN" sz="2800" dirty="0">
              <a:latin typeface="Arial" panose="020B0604020202090204" pitchFamily="34" charset="0"/>
              <a:ea typeface="宋体" pitchFamily="2" charset="-122"/>
            </a:endParaRPr>
          </a:p>
          <a:p>
            <a:pPr algn="just" eaLnBrk="0" hangingPunct="0"/>
            <a:r>
              <a:rPr lang="en-US" altLang="zh-CN" sz="2800" dirty="0">
                <a:latin typeface="Arial" panose="020B0604020202090204" pitchFamily="34" charset="0"/>
                <a:ea typeface="宋体" pitchFamily="2" charset="-122"/>
              </a:rPr>
              <a:t>To what extent do you agree or disagree with this opinion?</a:t>
            </a:r>
            <a:endParaRPr lang="en-US" altLang="zh-CN" sz="2800" dirty="0">
              <a:latin typeface="Arial" panose="020B0604020202090204" pitchFamily="34" charset="0"/>
              <a:ea typeface="宋体" pitchFamily="2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395605" y="123825"/>
            <a:ext cx="4572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《第</a:t>
            </a: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八代强化版》</a:t>
            </a:r>
            <a:r>
              <a:rPr lang="en-US" altLang="zh-CN" sz="24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P17/107</a:t>
            </a:r>
            <a:endParaRPr lang="en-US" altLang="zh-CN" sz="24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930" y="3148330"/>
            <a:ext cx="2221865" cy="17037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7945" y="2860040"/>
            <a:ext cx="2780665" cy="21202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MH_Others_4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539750" y="411480"/>
            <a:ext cx="4695190" cy="615315"/>
          </a:xfrm>
          <a:prstGeom prst="rect">
            <a:avLst/>
          </a:prstGeom>
          <a:noFill/>
        </p:spPr>
        <p:txBody>
          <a:bodyPr lIns="0" tIns="0" rIns="0" bIns="0" anchor="ctr">
            <a:normAutofit fontScale="90000"/>
          </a:bodyPr>
          <a:lstStyle>
            <a:defPPr>
              <a:defRPr lang="zh-CN"/>
            </a:defPPr>
            <a:lvl1pPr algn="ctr">
              <a:defRPr sz="9600">
                <a:solidFill>
                  <a:srgbClr val="FFFFFF"/>
                </a:solidFill>
                <a:effectLst>
                  <a:innerShdw blurRad="63500">
                    <a:prstClr val="black">
                      <a:alpha val="66000"/>
                    </a:prstClr>
                  </a:innerShdw>
                </a:effectLst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algn="l">
              <a:defRPr/>
            </a:pPr>
            <a:r>
              <a:rPr lang="zh-CN" altLang="en-US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讨论类</a:t>
            </a:r>
            <a:r>
              <a:rPr lang="en-US" altLang="zh-CN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-</a:t>
            </a:r>
            <a:r>
              <a:rPr lang="zh-CN" altLang="en-US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同不同意（偏向</a:t>
            </a:r>
            <a:r>
              <a:rPr lang="zh-CN" altLang="en-US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不同意）</a:t>
            </a:r>
            <a:endParaRPr lang="zh-CN" altLang="en-US" sz="2800" b="1" noProof="1" smtClean="0">
              <a:solidFill>
                <a:schemeClr val="tx1"/>
              </a:solidFill>
              <a:effectLst>
                <a:innerShdw blurRad="63500">
                  <a:prstClr val="black">
                    <a:alpha val="20000"/>
                  </a:prstClr>
                </a:innerShdw>
              </a:effectLst>
              <a:latin typeface="微软雅黑" panose="020B0503020204020204" charset="-122"/>
              <a:ea typeface="微软雅黑" panose="020B0503020204020204" charset="-122"/>
              <a:cs typeface="+mj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35305" y="1564005"/>
            <a:ext cx="7683500" cy="1076325"/>
          </a:xfrm>
          <a:prstGeom prst="rect">
            <a:avLst/>
          </a:prstGeom>
          <a:solidFill>
            <a:srgbClr val="F39801"/>
          </a:solidFill>
          <a:ln>
            <a:noFill/>
          </a:ln>
        </p:spPr>
        <p:txBody>
          <a:bodyPr wrap="square">
            <a:spAutoFit/>
          </a:bodyPr>
          <a:p>
            <a:r>
              <a:rPr lang="zh-CN" altLang="en-US" sz="3200" dirty="0">
                <a:solidFill>
                  <a:srgbClr val="FF0000"/>
                </a:solidFill>
                <a:sym typeface="+mn-ea"/>
              </a:rPr>
              <a:t>让步段</a:t>
            </a:r>
            <a:r>
              <a:rPr lang="en-US" altLang="zh-CN" sz="3200" dirty="0">
                <a:solidFill>
                  <a:srgbClr val="FF0000"/>
                </a:solidFill>
                <a:sym typeface="+mn-ea"/>
              </a:rPr>
              <a:t>Para2:</a:t>
            </a:r>
            <a:endParaRPr lang="en-US" altLang="zh-CN" sz="3200" dirty="0">
              <a:solidFill>
                <a:srgbClr val="FF0000"/>
              </a:solidFill>
              <a:sym typeface="+mn-ea"/>
            </a:endParaRPr>
          </a:p>
          <a:p>
            <a:r>
              <a:rPr lang="zh-CN" altLang="en-US" sz="3200" dirty="0">
                <a:solidFill>
                  <a:srgbClr val="FF0000"/>
                </a:solidFill>
                <a:sym typeface="+mn-ea"/>
              </a:rPr>
              <a:t>有</a:t>
            </a:r>
            <a:r>
              <a:rPr lang="en-US" altLang="zh-CN" sz="3200" dirty="0">
                <a:solidFill>
                  <a:srgbClr val="FF0000"/>
                </a:solidFill>
                <a:sym typeface="+mn-ea"/>
              </a:rPr>
              <a:t>“</a:t>
            </a:r>
            <a:r>
              <a:rPr lang="zh-CN" altLang="en-US" sz="3200" dirty="0">
                <a:solidFill>
                  <a:srgbClr val="FF0000"/>
                </a:solidFill>
                <a:sym typeface="+mn-ea"/>
              </a:rPr>
              <a:t>需求</a:t>
            </a:r>
            <a:r>
              <a:rPr lang="en-US" altLang="zh-CN" sz="3200" dirty="0">
                <a:solidFill>
                  <a:srgbClr val="FF0000"/>
                </a:solidFill>
                <a:sym typeface="+mn-ea"/>
              </a:rPr>
              <a:t>”</a:t>
            </a:r>
            <a:endParaRPr lang="en-US" altLang="zh-CN" sz="3200" dirty="0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39750" y="3220085"/>
            <a:ext cx="7679055" cy="1076325"/>
          </a:xfrm>
          <a:prstGeom prst="rect">
            <a:avLst/>
          </a:prstGeom>
          <a:solidFill>
            <a:srgbClr val="00B0EC"/>
          </a:solidFill>
          <a:ln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反驳段</a:t>
            </a:r>
            <a:r>
              <a:rPr lang="en-US" altLang="zh-CN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Para3/Para4:</a:t>
            </a:r>
            <a:endParaRPr lang="zh-CN" altLang="en-US" sz="32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但是不会取代</a:t>
            </a:r>
            <a:r>
              <a:rPr lang="en-US" altLang="zh-CN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“</a:t>
            </a:r>
            <a:r>
              <a:rPr lang="zh-CN" altLang="en-US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传统食物</a:t>
            </a:r>
            <a:r>
              <a:rPr lang="en-US" altLang="zh-CN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”</a:t>
            </a:r>
            <a:endParaRPr lang="en-US" altLang="zh-CN" sz="32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矩形 15"/>
          <p:cNvSpPr/>
          <p:nvPr/>
        </p:nvSpPr>
        <p:spPr>
          <a:xfrm>
            <a:off x="611505" y="555625"/>
            <a:ext cx="7683500" cy="1383665"/>
          </a:xfrm>
          <a:prstGeom prst="rect">
            <a:avLst/>
          </a:prstGeom>
          <a:solidFill>
            <a:srgbClr val="F39801"/>
          </a:solidFill>
          <a:ln>
            <a:noFill/>
          </a:ln>
        </p:spPr>
        <p:txBody>
          <a:bodyPr wrap="square">
            <a:spAutoFit/>
          </a:bodyPr>
          <a:p>
            <a:r>
              <a:rPr lang="zh-CN" altLang="en-US" sz="2800" dirty="0">
                <a:solidFill>
                  <a:srgbClr val="FF0000"/>
                </a:solidFill>
                <a:sym typeface="+mn-ea"/>
              </a:rPr>
              <a:t>让步段</a:t>
            </a:r>
            <a:r>
              <a:rPr lang="en-US" altLang="zh-CN" sz="2800" dirty="0">
                <a:solidFill>
                  <a:srgbClr val="FF0000"/>
                </a:solidFill>
                <a:sym typeface="+mn-ea"/>
              </a:rPr>
              <a:t>Para2:</a:t>
            </a:r>
            <a:endParaRPr lang="en-US" altLang="zh-CN" sz="2800" dirty="0">
              <a:solidFill>
                <a:srgbClr val="FF0000"/>
              </a:solidFill>
              <a:sym typeface="+mn-ea"/>
            </a:endParaRPr>
          </a:p>
          <a:p>
            <a:r>
              <a:rPr lang="en-US" altLang="zh-CN" sz="2800" dirty="0">
                <a:solidFill>
                  <a:srgbClr val="FF0000"/>
                </a:solidFill>
                <a:sym typeface="+mn-ea"/>
              </a:rPr>
              <a:t>It is true that...</a:t>
            </a:r>
            <a:endParaRPr lang="en-US" altLang="zh-CN" sz="2800" dirty="0">
              <a:solidFill>
                <a:srgbClr val="FF0000"/>
              </a:solidFill>
              <a:sym typeface="+mn-ea"/>
            </a:endParaRPr>
          </a:p>
          <a:p>
            <a:r>
              <a:rPr lang="en-US" altLang="zh-CN" sz="2800" dirty="0">
                <a:solidFill>
                  <a:srgbClr val="FF0000"/>
                </a:solidFill>
                <a:sym typeface="+mn-ea"/>
              </a:rPr>
              <a:t>There is no denying that...</a:t>
            </a:r>
            <a:endParaRPr lang="zh-CN" altLang="en-US" sz="2800" dirty="0">
              <a:solidFill>
                <a:srgbClr val="FF0000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1505" y="2139950"/>
            <a:ext cx="7684135" cy="24930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just">
              <a:lnSpc>
                <a:spcPct val="130000"/>
              </a:lnSpc>
            </a:pP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It is true that nowadays many people do not have enough time to cook and that convenience foods present an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attractive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option.These foods have improved significantly in terms of quality and availability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and the range for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sale in the average supermarket is quite impressive.It is possible to find even very sophisticated ready-prepared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microwavable meals.</a:t>
            </a:r>
            <a:endParaRPr lang="zh-CN" altLang="en-US" sz="2000" dirty="0" smtClean="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6" grpId="0" animBg="1"/>
      <p:bldP spid="16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矩形 16"/>
          <p:cNvSpPr/>
          <p:nvPr/>
        </p:nvSpPr>
        <p:spPr>
          <a:xfrm>
            <a:off x="598805" y="555625"/>
            <a:ext cx="7679055" cy="1383665"/>
          </a:xfrm>
          <a:prstGeom prst="rect">
            <a:avLst/>
          </a:prstGeom>
          <a:solidFill>
            <a:srgbClr val="00B0EC"/>
          </a:solidFill>
          <a:ln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反驳段</a:t>
            </a:r>
            <a:r>
              <a:rPr lang="en-US" altLang="zh-CN" sz="28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Para3:</a:t>
            </a:r>
            <a:endParaRPr lang="zh-CN" altLang="en-US" sz="28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However,...</a:t>
            </a:r>
            <a:endParaRPr lang="en-US" altLang="zh-CN" sz="28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Nevertheless,..</a:t>
            </a:r>
            <a:endParaRPr lang="zh-CN" altLang="en-US" sz="28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4840" y="2139950"/>
            <a:ext cx="7658735" cy="29686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30000"/>
              </a:lnSpc>
            </a:pP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However,the growing popularity of television cookery programmes,</a:t>
            </a:r>
            <a:r>
              <a:rPr lang="en-US" altLang="zh-CN" sz="18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'celebrity chefs',and cook books</a:t>
            </a:r>
            <a:r>
              <a:rPr lang="en-US" altLang="zh-CN" sz="18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suggest that people continue to value traditional ways of preparing foods.</a:t>
            </a:r>
            <a:r>
              <a:rPr lang="en-US" altLang="zh-CN" sz="18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Farmers markets selling fresh</a:t>
            </a:r>
            <a:r>
              <a:rPr lang="en-US" altLang="zh-CN" sz="1800" dirty="0" smtClean="0">
                <a:latin typeface="Arial" panose="020B0604020202090204" pitchFamily="34" charset="0"/>
                <a:ea typeface="微软雅黑" panose="020B0503020204020204" charset="-122"/>
              </a:rPr>
              <a:t>, </a:t>
            </a: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locally-produced food continue to be the norm in</a:t>
            </a:r>
            <a:r>
              <a:rPr lang="en-US" altLang="zh-CN" sz="18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many parts of the world.In fact,</a:t>
            </a:r>
            <a:r>
              <a:rPr lang="en-US" altLang="zh-CN" sz="18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they are growing inpopularity in countries such as the UK,</a:t>
            </a:r>
            <a:r>
              <a:rPr lang="en-US" altLang="zh-CN" sz="18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where they had virtually disappeared from many</a:t>
            </a:r>
            <a:r>
              <a:rPr lang="en-US" altLang="zh-CN" sz="18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cities.This may be</a:t>
            </a:r>
            <a:r>
              <a:rPr lang="en-US" altLang="zh-CN" sz="18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1800" dirty="0" smtClean="0">
                <a:latin typeface="Arial" panose="020B0604020202090204" pitchFamily="34" charset="0"/>
                <a:ea typeface="微软雅黑" panose="020B0503020204020204" charset="-122"/>
              </a:rPr>
              <a:t>partly because cooking with basic,natural ingredients is cheaper than buying processed foods.</a:t>
            </a:r>
            <a:endParaRPr lang="zh-CN" altLang="en-US" sz="1800" dirty="0" smtClean="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7" grpId="0" animBg="1"/>
      <p:bldP spid="17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3851963" y="2873243"/>
            <a:ext cx="1764160" cy="69978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2100" b="1" dirty="0"/>
          </a:p>
          <a:p>
            <a:pPr algn="ctr"/>
            <a:r>
              <a:rPr lang="zh-CN" altLang="en-US" sz="1800" b="1" dirty="0"/>
              <a:t>报告类</a:t>
            </a:r>
            <a:endParaRPr lang="zh-CN" altLang="en-US" sz="1800" b="1" dirty="0"/>
          </a:p>
          <a:p>
            <a:pPr algn="ctr"/>
            <a:r>
              <a:rPr lang="en-US" altLang="zh-CN" sz="1800" b="1" dirty="0"/>
              <a:t>Report</a:t>
            </a:r>
            <a:endParaRPr lang="en-US" altLang="zh-CN" sz="1800" b="1" dirty="0"/>
          </a:p>
          <a:p>
            <a:pPr algn="ctr"/>
            <a:endParaRPr lang="en-US" altLang="zh-CN" sz="2400" b="1" dirty="0"/>
          </a:p>
        </p:txBody>
      </p:sp>
      <p:sp>
        <p:nvSpPr>
          <p:cNvPr id="8" name="圆角矩形 7"/>
          <p:cNvSpPr/>
          <p:nvPr/>
        </p:nvSpPr>
        <p:spPr>
          <a:xfrm>
            <a:off x="3897847" y="1694789"/>
            <a:ext cx="1620463" cy="70869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2400" b="1" dirty="0"/>
          </a:p>
          <a:p>
            <a:pPr algn="ctr"/>
            <a:r>
              <a:rPr lang="zh-CN" altLang="en-US" sz="1800" b="1" dirty="0"/>
              <a:t>讨论类</a:t>
            </a:r>
            <a:r>
              <a:rPr lang="en-US" altLang="zh-CN" sz="1500" b="1" dirty="0"/>
              <a:t>Argumentation</a:t>
            </a:r>
            <a:endParaRPr lang="en-US" altLang="zh-CN" sz="1500" b="1" dirty="0"/>
          </a:p>
          <a:p>
            <a:pPr algn="ctr"/>
            <a:endParaRPr lang="zh-CN" altLang="en-US" sz="2400" b="1" dirty="0"/>
          </a:p>
        </p:txBody>
      </p:sp>
      <p:sp>
        <p:nvSpPr>
          <p:cNvPr id="11" name="左大括号 10"/>
          <p:cNvSpPr/>
          <p:nvPr/>
        </p:nvSpPr>
        <p:spPr>
          <a:xfrm>
            <a:off x="3638562" y="1956149"/>
            <a:ext cx="138283" cy="2509394"/>
          </a:xfrm>
          <a:prstGeom prst="leftBrace">
            <a:avLst/>
          </a:prstGeom>
          <a:ln w="317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100"/>
          </a:p>
        </p:txBody>
      </p:sp>
      <p:sp>
        <p:nvSpPr>
          <p:cNvPr id="12" name="左大括号 11"/>
          <p:cNvSpPr/>
          <p:nvPr/>
        </p:nvSpPr>
        <p:spPr>
          <a:xfrm>
            <a:off x="5691241" y="1117697"/>
            <a:ext cx="165262" cy="1789002"/>
          </a:xfrm>
          <a:prstGeom prst="leftBrace">
            <a:avLst>
              <a:gd name="adj1" fmla="val 4537"/>
              <a:gd name="adj2" fmla="val 50000"/>
            </a:avLst>
          </a:prstGeom>
          <a:ln w="317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100"/>
          </a:p>
        </p:txBody>
      </p:sp>
      <p:sp>
        <p:nvSpPr>
          <p:cNvPr id="13" name="圆角矩形 12"/>
          <p:cNvSpPr/>
          <p:nvPr/>
        </p:nvSpPr>
        <p:spPr>
          <a:xfrm>
            <a:off x="5939134" y="2575494"/>
            <a:ext cx="1834016" cy="554694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100" dirty="0"/>
              <a:t>讨论利弊</a:t>
            </a:r>
            <a:endParaRPr lang="zh-CN" altLang="en-US" sz="2100" dirty="0"/>
          </a:p>
        </p:txBody>
      </p:sp>
      <p:sp>
        <p:nvSpPr>
          <p:cNvPr id="14" name="圆角矩形 13"/>
          <p:cNvSpPr/>
          <p:nvPr/>
        </p:nvSpPr>
        <p:spPr>
          <a:xfrm>
            <a:off x="5933563" y="901263"/>
            <a:ext cx="1845158" cy="554694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100" dirty="0"/>
              <a:t>同不同意</a:t>
            </a:r>
            <a:endParaRPr lang="zh-CN" altLang="en-US" sz="2100" dirty="0"/>
          </a:p>
        </p:txBody>
      </p:sp>
      <p:sp>
        <p:nvSpPr>
          <p:cNvPr id="15" name="圆角矩形 14"/>
          <p:cNvSpPr/>
          <p:nvPr/>
        </p:nvSpPr>
        <p:spPr>
          <a:xfrm>
            <a:off x="5931535" y="1738630"/>
            <a:ext cx="1979295" cy="554990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100" dirty="0"/>
              <a:t>讨论两个观点</a:t>
            </a:r>
            <a:endParaRPr lang="zh-CN" altLang="en-US" sz="2100" dirty="0"/>
          </a:p>
        </p:txBody>
      </p:sp>
      <p:sp>
        <p:nvSpPr>
          <p:cNvPr id="16" name="圆角矩形 15"/>
          <p:cNvSpPr/>
          <p:nvPr/>
        </p:nvSpPr>
        <p:spPr>
          <a:xfrm>
            <a:off x="3897630" y="4044315"/>
            <a:ext cx="1871345" cy="708660"/>
          </a:xfrm>
          <a:prstGeom prst="roundRect">
            <a:avLst/>
          </a:prstGeom>
          <a:solidFill>
            <a:srgbClr val="7030A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2100" b="1" dirty="0"/>
          </a:p>
          <a:p>
            <a:pPr algn="ctr"/>
            <a:r>
              <a:rPr lang="zh-CN" altLang="en-US" sz="1800" b="1" dirty="0"/>
              <a:t>综合类</a:t>
            </a:r>
            <a:endParaRPr lang="en-US" altLang="zh-CN" sz="1800" b="1" dirty="0"/>
          </a:p>
          <a:p>
            <a:pPr algn="ctr"/>
            <a:r>
              <a:rPr lang="en-US" altLang="zh-CN" sz="1800" b="1" dirty="0"/>
              <a:t>Combination</a:t>
            </a:r>
            <a:endParaRPr lang="en-US" altLang="zh-CN" sz="1800" b="1" dirty="0"/>
          </a:p>
          <a:p>
            <a:pPr algn="ctr"/>
            <a:endParaRPr lang="zh-CN" altLang="en-US" sz="2400" b="1" dirty="0"/>
          </a:p>
        </p:txBody>
      </p:sp>
      <p:sp>
        <p:nvSpPr>
          <p:cNvPr id="18" name="圆角矩形 13"/>
          <p:cNvSpPr/>
          <p:nvPr/>
        </p:nvSpPr>
        <p:spPr>
          <a:xfrm>
            <a:off x="1599680" y="2933499"/>
            <a:ext cx="1845158" cy="554694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100" dirty="0"/>
              <a:t>大作文题型</a:t>
            </a:r>
            <a:endParaRPr lang="zh-CN" altLang="en-US" sz="2100" dirty="0"/>
          </a:p>
        </p:txBody>
      </p:sp>
      <p:sp>
        <p:nvSpPr>
          <p:cNvPr id="2" name="矩形 1"/>
          <p:cNvSpPr/>
          <p:nvPr/>
        </p:nvSpPr>
        <p:spPr>
          <a:xfrm>
            <a:off x="3869408" y="1599527"/>
            <a:ext cx="1728614" cy="918371"/>
          </a:xfrm>
          <a:prstGeom prst="rect">
            <a:avLst/>
          </a:prstGeom>
          <a:noFill/>
          <a:ln w="28575" cmpd="sng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"/>
          </a:p>
        </p:txBody>
      </p:sp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6012180" y="824230"/>
            <a:ext cx="1970405" cy="709295"/>
          </a:xfrm>
          <a:prstGeom prst="rect">
            <a:avLst/>
          </a:prstGeom>
          <a:noFill/>
          <a:ln w="28575" cmpd="sng">
            <a:solidFill>
              <a:srgbClr val="FF5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  <p:bldLst>
      <p:bldP spid="7" grpId="0" bldLvl="0" animBg="1"/>
      <p:bldP spid="8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18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矩形 16"/>
          <p:cNvSpPr/>
          <p:nvPr/>
        </p:nvSpPr>
        <p:spPr>
          <a:xfrm>
            <a:off x="598805" y="555625"/>
            <a:ext cx="7679055" cy="1383665"/>
          </a:xfrm>
          <a:prstGeom prst="rect">
            <a:avLst/>
          </a:prstGeom>
          <a:solidFill>
            <a:srgbClr val="00B0EC"/>
          </a:solidFill>
          <a:ln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反驳段</a:t>
            </a:r>
            <a:r>
              <a:rPr lang="en-US" altLang="zh-CN" sz="28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Para4:</a:t>
            </a:r>
            <a:endParaRPr lang="zh-CN" altLang="en-US" sz="28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Moreover, ...</a:t>
            </a:r>
            <a:endParaRPr lang="en-US" altLang="zh-CN" sz="2800" b="1" dirty="0">
              <a:solidFill>
                <a:schemeClr val="bg1"/>
              </a:solidFill>
              <a:sym typeface="+mn-ea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In spite of..., I would argue that...</a:t>
            </a:r>
            <a:endParaRPr lang="en-US" altLang="zh-CN" sz="28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1505" y="2211705"/>
            <a:ext cx="7679690" cy="20916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30000"/>
              </a:lnSpc>
            </a:pP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Moreover,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traditional foods are an important aspect of culture and social life.In many countries,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traditional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meals continue to be shared in regular family gatherings.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Important celebrations such as weddings,Christmas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and Chinese New Year are marked by traditionally prepared feasts.</a:t>
            </a:r>
            <a:endParaRPr lang="zh-CN" altLang="en-US" sz="2000" dirty="0" smtClean="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7" grpId="0" animBg="1"/>
      <p:bldP spid="17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513715" y="892175"/>
            <a:ext cx="8001000" cy="3538855"/>
          </a:xfrm>
        </p:spPr>
        <p:txBody>
          <a:bodyPr>
            <a:normAutofit fontScale="90000"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学习要点</a:t>
            </a:r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1.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同意与否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类议论文</a:t>
            </a:r>
            <a:r>
              <a:rPr lang="zh-CN" altLang="en-US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题目特征</a:t>
            </a:r>
            <a:r>
              <a:rPr lang="en-US" altLang="zh-CN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-</a:t>
            </a:r>
            <a:r>
              <a:rPr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常见陷阱</a:t>
            </a:r>
            <a:endParaRPr lang="zh-CN" altLang="en-US" sz="2100" b="1" u="sng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2.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同意与否（偏向不同意）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：文章结构</a:t>
            </a:r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+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范文解析</a:t>
            </a:r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3.</a:t>
            </a:r>
            <a:r>
              <a:rPr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同意与否（彻底不同意）：文章结构</a:t>
            </a:r>
            <a:r>
              <a:rPr lang="en-US" altLang="zh-CN"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4.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5.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同意与否（彻底同意）：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 bwMode="auto">
          <a:xfrm>
            <a:off x="1979930" y="1779905"/>
            <a:ext cx="4994910" cy="852805"/>
          </a:xfrm>
        </p:spPr>
        <p:txBody>
          <a:bodyPr wrap="square" numCol="1" anchorCtr="0" compatLnSpc="1">
            <a:noAutofit/>
          </a:bodyPr>
          <a:p>
            <a:pPr algn="ctr" eaLnBrk="1" hangingPunct="1">
              <a:defRPr/>
            </a:pPr>
            <a:b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</a:b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同意与否：</a:t>
            </a: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彻底不</a:t>
            </a: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同意</a:t>
            </a:r>
            <a:endParaRPr lang="zh-CN" altLang="en-US" sz="3600" b="1" dirty="0">
              <a:solidFill>
                <a:srgbClr val="1F202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9" name="内容占位符 2"/>
          <p:cNvSpPr>
            <a:spLocks noGrp="1"/>
          </p:cNvSpPr>
          <p:nvPr>
            <p:ph idx="1"/>
          </p:nvPr>
        </p:nvSpPr>
        <p:spPr>
          <a:xfrm>
            <a:off x="611505" y="916305"/>
            <a:ext cx="7489825" cy="3218180"/>
          </a:xfrm>
        </p:spPr>
        <p:txBody>
          <a:bodyPr vert="horz" wrap="square" lIns="91440" tIns="45720" rIns="91440" bIns="45720" anchor="t">
            <a:noAutofit/>
          </a:bodyPr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sym typeface="+mn-ea"/>
              </a:rPr>
              <a:t>Some people say that computers can translate</a:t>
            </a:r>
            <a:r>
              <a:rPr sz="2400">
                <a:sym typeface="+mn-ea"/>
              </a:rPr>
              <a:t> </a:t>
            </a:r>
            <a:r>
              <a:rPr lang="en-US" altLang="zh-CN" sz="2400">
                <a:sym typeface="+mn-ea"/>
              </a:rPr>
              <a:t>all</a:t>
            </a:r>
            <a:r>
              <a:rPr sz="2400">
                <a:sym typeface="+mn-ea"/>
              </a:rPr>
              <a:t> </a:t>
            </a:r>
            <a:r>
              <a:rPr lang="en-US" altLang="zh-CN" sz="2400">
                <a:sym typeface="+mn-ea"/>
              </a:rPr>
              <a:t>languages</a:t>
            </a:r>
            <a:r>
              <a:rPr sz="2400">
                <a:sym typeface="+mn-ea"/>
              </a:rPr>
              <a:t> </a:t>
            </a:r>
            <a:r>
              <a:rPr lang="en-US" altLang="zh-CN" sz="2400">
                <a:sym typeface="+mn-ea"/>
              </a:rPr>
              <a:t>well. Therefore, children do not need to learn foreign languages any more. </a:t>
            </a:r>
            <a:r>
              <a:rPr lang="en-US" altLang="zh-CN" sz="2400"/>
              <a:t>Do you agree or</a:t>
            </a:r>
            <a:r>
              <a:rPr lang="zh-CN" altLang="en-US" sz="2400"/>
              <a:t> </a:t>
            </a:r>
            <a:r>
              <a:rPr lang="en-US" altLang="zh-CN" sz="2400"/>
              <a:t>disagree with this view?</a:t>
            </a:r>
            <a:endParaRPr lang="en-US" altLang="zh-CN" sz="2400"/>
          </a:p>
          <a:p>
            <a:pPr marL="0" indent="0">
              <a:lnSpc>
                <a:spcPct val="100000"/>
              </a:lnSpc>
              <a:buNone/>
            </a:pPr>
            <a:endParaRPr lang="en-US" altLang="zh-CN" sz="24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3940" y="2571750"/>
            <a:ext cx="2990850" cy="22402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571750"/>
            <a:ext cx="3361055" cy="223964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9" name="内容占位符 2"/>
          <p:cNvSpPr>
            <a:spLocks noGrp="1"/>
          </p:cNvSpPr>
          <p:nvPr>
            <p:ph idx="1"/>
          </p:nvPr>
        </p:nvSpPr>
        <p:spPr>
          <a:xfrm>
            <a:off x="611505" y="916305"/>
            <a:ext cx="7489825" cy="3218180"/>
          </a:xfrm>
        </p:spPr>
        <p:txBody>
          <a:bodyPr vert="horz" wrap="square" lIns="91440" tIns="45720" rIns="91440" bIns="45720" anchor="t">
            <a:noAutofit/>
          </a:bodyPr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sym typeface="+mn-ea"/>
              </a:rPr>
              <a:t>Some people say that computers can translate</a:t>
            </a:r>
            <a:r>
              <a:rPr sz="2400">
                <a:sym typeface="+mn-ea"/>
              </a:rPr>
              <a:t> </a:t>
            </a:r>
            <a:r>
              <a:rPr lang="en-US" altLang="zh-CN" sz="2400">
                <a:solidFill>
                  <a:srgbClr val="FF0000"/>
                </a:solidFill>
                <a:sym typeface="+mn-ea"/>
              </a:rPr>
              <a:t>all</a:t>
            </a:r>
            <a:r>
              <a:rPr sz="2400">
                <a:sym typeface="+mn-ea"/>
              </a:rPr>
              <a:t> </a:t>
            </a:r>
            <a:r>
              <a:rPr lang="en-US" altLang="zh-CN" sz="2400">
                <a:sym typeface="+mn-ea"/>
              </a:rPr>
              <a:t>languages</a:t>
            </a:r>
            <a:r>
              <a:rPr sz="2400">
                <a:sym typeface="+mn-ea"/>
              </a:rPr>
              <a:t> </a:t>
            </a:r>
            <a:r>
              <a:rPr lang="en-US" altLang="zh-CN" sz="2400">
                <a:sym typeface="+mn-ea"/>
              </a:rPr>
              <a:t>well. Therefore, children do </a:t>
            </a:r>
            <a:r>
              <a:rPr lang="en-US" altLang="zh-CN" sz="2400">
                <a:solidFill>
                  <a:srgbClr val="FF0000"/>
                </a:solidFill>
                <a:sym typeface="+mn-ea"/>
              </a:rPr>
              <a:t>not</a:t>
            </a:r>
            <a:r>
              <a:rPr lang="en-US" altLang="zh-CN" sz="2400">
                <a:sym typeface="+mn-ea"/>
              </a:rPr>
              <a:t> need to learn foreign languages </a:t>
            </a:r>
            <a:r>
              <a:rPr lang="en-US" altLang="zh-CN" sz="2400">
                <a:solidFill>
                  <a:srgbClr val="FF0000"/>
                </a:solidFill>
                <a:sym typeface="+mn-ea"/>
              </a:rPr>
              <a:t>any more</a:t>
            </a:r>
            <a:r>
              <a:rPr lang="en-US" altLang="zh-CN" sz="2400">
                <a:sym typeface="+mn-ea"/>
              </a:rPr>
              <a:t>. </a:t>
            </a:r>
            <a:r>
              <a:rPr lang="en-US" altLang="zh-CN" sz="2400"/>
              <a:t>Do you agree or</a:t>
            </a:r>
            <a:r>
              <a:rPr lang="zh-CN" altLang="en-US" sz="2400"/>
              <a:t> </a:t>
            </a:r>
            <a:r>
              <a:rPr lang="en-US" altLang="zh-CN" sz="2400"/>
              <a:t>disagree with this view?</a:t>
            </a:r>
            <a:endParaRPr lang="en-US" altLang="zh-CN" sz="2400"/>
          </a:p>
          <a:p>
            <a:pPr marL="0" indent="0">
              <a:lnSpc>
                <a:spcPct val="100000"/>
              </a:lnSpc>
              <a:buNone/>
            </a:pPr>
            <a:endParaRPr lang="en-US" altLang="zh-CN" sz="24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内容占位符 3"/>
          <p:cNvGraphicFramePr/>
          <p:nvPr>
            <p:custDataLst>
              <p:tags r:id="rId1"/>
            </p:custDataLst>
          </p:nvPr>
        </p:nvGraphicFramePr>
        <p:xfrm>
          <a:off x="834390" y="361315"/>
          <a:ext cx="8184515" cy="4417871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680210"/>
                <a:gridCol w="6504305"/>
              </a:tblGrid>
              <a:tr h="542925">
                <a:tc>
                  <a:txBody>
                    <a:bodyPr/>
                    <a:lstStyle/>
                    <a:p>
                      <a:r>
                        <a:rPr lang="en-US" altLang="zh-CN" sz="2800" b="0" dirty="0" smtClean="0"/>
                        <a:t>Intro</a:t>
                      </a:r>
                      <a:r>
                        <a:rPr lang="zh-CN" altLang="en-US" sz="2800" b="0" dirty="0" smtClean="0"/>
                        <a:t> </a:t>
                      </a:r>
                      <a:endParaRPr lang="zh-CN" altLang="en-US" sz="2800" b="0" dirty="0"/>
                    </a:p>
                  </a:txBody>
                  <a:tcPr marL="91424" marR="91424" marT="45693" marB="45693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2800" b="0" dirty="0">
                        <a:solidFill>
                          <a:srgbClr val="C00000"/>
                        </a:solidFill>
                      </a:endParaRPr>
                    </a:p>
                  </a:txBody>
                  <a:tcPr marL="91424" marR="91424" marT="45693" marB="45693">
                    <a:solidFill>
                      <a:schemeClr val="bg2"/>
                    </a:solidFill>
                  </a:tcPr>
                </a:tc>
              </a:tr>
              <a:tr h="162877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800" b="0" dirty="0" smtClean="0">
                          <a:solidFill>
                            <a:schemeClr val="tx1"/>
                          </a:solidFill>
                        </a:rPr>
                        <a:t>B1</a:t>
                      </a:r>
                      <a:endParaRPr lang="en-US" altLang="zh-CN" sz="28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zh-CN" altLang="en-US" sz="2800" dirty="0"/>
                    </a:p>
                  </a:txBody>
                  <a:tcPr marL="91424" marR="91424" marT="45693" marB="45693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solidFill>
                          <a:srgbClr val="C00000"/>
                        </a:solidFill>
                      </a:endParaRPr>
                    </a:p>
                  </a:txBody>
                  <a:tcPr marL="91424" marR="91424" marT="45693" marB="45693">
                    <a:solidFill>
                      <a:schemeClr val="bg2"/>
                    </a:solidFill>
                  </a:tcPr>
                </a:tc>
              </a:tr>
              <a:tr h="172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800" b="0" dirty="0" smtClean="0">
                          <a:solidFill>
                            <a:schemeClr val="tx1"/>
                          </a:solidFill>
                        </a:rPr>
                        <a:t>B2</a:t>
                      </a:r>
                      <a:endParaRPr lang="zh-CN" altLang="en-US" sz="28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zh-CN" altLang="en-US" sz="2800" dirty="0"/>
                    </a:p>
                  </a:txBody>
                  <a:tcPr marL="91424" marR="91424" marT="45693" marB="45693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800" b="1" dirty="0" smtClean="0">
                        <a:solidFill>
                          <a:srgbClr val="C00000"/>
                        </a:solidFill>
                      </a:endParaRPr>
                    </a:p>
                  </a:txBody>
                  <a:tcPr marL="91424" marR="91424" marT="45693" marB="45693">
                    <a:solidFill>
                      <a:schemeClr val="bg2"/>
                    </a:solidFill>
                  </a:tcPr>
                </a:tc>
              </a:tr>
              <a:tr h="518106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Con</a:t>
                      </a:r>
                      <a:r>
                        <a:rPr lang="zh-CN" altLang="en-US" sz="2800" dirty="0" smtClean="0"/>
                        <a:t> </a:t>
                      </a:r>
                      <a:endParaRPr lang="zh-CN" altLang="en-US" sz="2800" dirty="0"/>
                    </a:p>
                  </a:txBody>
                  <a:tcPr marL="91424" marR="91424" marT="45693" marB="45693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800" b="0" dirty="0" smtClean="0">
                        <a:solidFill>
                          <a:srgbClr val="C00000"/>
                        </a:solidFill>
                      </a:endParaRPr>
                    </a:p>
                  </a:txBody>
                  <a:tcPr marL="91424" marR="91424" marT="45693" marB="45693"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21525" name="文本框 8"/>
          <p:cNvSpPr txBox="1"/>
          <p:nvPr/>
        </p:nvSpPr>
        <p:spPr>
          <a:xfrm>
            <a:off x="2843530" y="483870"/>
            <a:ext cx="30321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C00000"/>
                </a:solidFill>
              </a:rPr>
              <a:t>completely</a:t>
            </a:r>
            <a:r>
              <a:rPr lang="zh-CN" altLang="en-US" sz="1800" b="1">
                <a:solidFill>
                  <a:srgbClr val="C00000"/>
                </a:solidFill>
              </a:rPr>
              <a:t> </a:t>
            </a:r>
            <a:r>
              <a:rPr lang="en-US" altLang="zh-CN" sz="1800" b="1">
                <a:solidFill>
                  <a:srgbClr val="C00000"/>
                </a:solidFill>
              </a:rPr>
              <a:t>disagree</a:t>
            </a:r>
            <a:endParaRPr lang="en-US" altLang="zh-CN" sz="1800" b="1">
              <a:solidFill>
                <a:srgbClr val="C00000"/>
              </a:solidFill>
            </a:endParaRPr>
          </a:p>
        </p:txBody>
      </p:sp>
      <p:sp>
        <p:nvSpPr>
          <p:cNvPr id="21526" name="文本框 7"/>
          <p:cNvSpPr txBox="1"/>
          <p:nvPr/>
        </p:nvSpPr>
        <p:spPr>
          <a:xfrm>
            <a:off x="2843213" y="999490"/>
            <a:ext cx="3533775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C00000"/>
                </a:solidFill>
              </a:rPr>
              <a:t>It</a:t>
            </a:r>
            <a:r>
              <a:rPr lang="zh-CN" altLang="en-US" sz="1800" b="1">
                <a:solidFill>
                  <a:srgbClr val="C00000"/>
                </a:solidFill>
              </a:rPr>
              <a:t> </a:t>
            </a:r>
            <a:r>
              <a:rPr lang="en-US" altLang="zh-CN" sz="1800" b="1">
                <a:solidFill>
                  <a:srgbClr val="C00000"/>
                </a:solidFill>
              </a:rPr>
              <a:t>is</a:t>
            </a:r>
            <a:r>
              <a:rPr lang="zh-CN" altLang="en-US" sz="1800" b="1">
                <a:solidFill>
                  <a:srgbClr val="C00000"/>
                </a:solidFill>
              </a:rPr>
              <a:t> </a:t>
            </a:r>
            <a:r>
              <a:rPr lang="en-US" altLang="zh-CN" sz="1800" b="1">
                <a:solidFill>
                  <a:srgbClr val="C00000"/>
                </a:solidFill>
              </a:rPr>
              <a:t>quite</a:t>
            </a:r>
            <a:r>
              <a:rPr lang="zh-CN" altLang="en-US" sz="1800" b="1">
                <a:solidFill>
                  <a:srgbClr val="C00000"/>
                </a:solidFill>
              </a:rPr>
              <a:t> </a:t>
            </a:r>
            <a:r>
              <a:rPr lang="en-US" altLang="zh-CN" sz="1800" b="1">
                <a:solidFill>
                  <a:srgbClr val="C00000"/>
                </a:solidFill>
              </a:rPr>
              <a:t>debatable</a:t>
            </a:r>
            <a:r>
              <a:rPr lang="zh-CN" altLang="en-US" sz="1800" b="1">
                <a:solidFill>
                  <a:srgbClr val="C00000"/>
                </a:solidFill>
              </a:rPr>
              <a:t> </a:t>
            </a:r>
            <a:r>
              <a:rPr lang="en-US" altLang="zh-CN" sz="1800" b="1">
                <a:solidFill>
                  <a:srgbClr val="C00000"/>
                </a:solidFill>
              </a:rPr>
              <a:t>that</a:t>
            </a:r>
            <a:r>
              <a:rPr lang="is-IS" altLang="zh-CN" sz="1800" b="1">
                <a:solidFill>
                  <a:srgbClr val="C00000"/>
                </a:solidFill>
              </a:rPr>
              <a:t>…</a:t>
            </a:r>
            <a:endParaRPr lang="is-IS" altLang="zh-CN" sz="1800" b="1">
              <a:solidFill>
                <a:srgbClr val="C00000"/>
              </a:solidFill>
            </a:endParaRPr>
          </a:p>
        </p:txBody>
      </p:sp>
      <p:sp>
        <p:nvSpPr>
          <p:cNvPr id="21527" name="文本框 8"/>
          <p:cNvSpPr txBox="1"/>
          <p:nvPr/>
        </p:nvSpPr>
        <p:spPr>
          <a:xfrm>
            <a:off x="2914968" y="2704148"/>
            <a:ext cx="3773487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C00000"/>
                </a:solidFill>
              </a:rPr>
              <a:t>Another</a:t>
            </a:r>
            <a:r>
              <a:rPr lang="zh-CN" altLang="en-US" sz="1800" b="1">
                <a:solidFill>
                  <a:srgbClr val="C00000"/>
                </a:solidFill>
              </a:rPr>
              <a:t> </a:t>
            </a:r>
            <a:r>
              <a:rPr lang="en-US" altLang="zh-CN" sz="1800" b="1">
                <a:solidFill>
                  <a:srgbClr val="C00000"/>
                </a:solidFill>
              </a:rPr>
              <a:t>factor</a:t>
            </a:r>
            <a:r>
              <a:rPr lang="zh-CN" altLang="en-US" sz="1800" b="1">
                <a:solidFill>
                  <a:srgbClr val="C00000"/>
                </a:solidFill>
              </a:rPr>
              <a:t> </a:t>
            </a:r>
            <a:r>
              <a:rPr lang="en-US" altLang="zh-CN" sz="1800" b="1">
                <a:solidFill>
                  <a:srgbClr val="C00000"/>
                </a:solidFill>
              </a:rPr>
              <a:t>is</a:t>
            </a:r>
            <a:r>
              <a:rPr lang="zh-CN" altLang="en-US" sz="1800" b="1">
                <a:solidFill>
                  <a:srgbClr val="C00000"/>
                </a:solidFill>
              </a:rPr>
              <a:t> </a:t>
            </a:r>
            <a:r>
              <a:rPr lang="en-US" altLang="zh-CN" sz="1800" b="1">
                <a:solidFill>
                  <a:srgbClr val="C00000"/>
                </a:solidFill>
              </a:rPr>
              <a:t>that</a:t>
            </a:r>
            <a:r>
              <a:rPr lang="is-IS" altLang="zh-CN" sz="1800" b="1">
                <a:solidFill>
                  <a:srgbClr val="C00000"/>
                </a:solidFill>
              </a:rPr>
              <a:t>…</a:t>
            </a:r>
            <a:endParaRPr lang="en-US" altLang="zh-CN" sz="1800" b="1">
              <a:solidFill>
                <a:srgbClr val="C00000"/>
              </a:solidFill>
            </a:endParaRPr>
          </a:p>
        </p:txBody>
      </p:sp>
      <p:sp>
        <p:nvSpPr>
          <p:cNvPr id="21528" name="文本框 8"/>
          <p:cNvSpPr txBox="1"/>
          <p:nvPr/>
        </p:nvSpPr>
        <p:spPr>
          <a:xfrm>
            <a:off x="2846388" y="4318000"/>
            <a:ext cx="4929187" cy="3698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C00000"/>
                </a:solidFill>
              </a:rPr>
              <a:t>completely</a:t>
            </a:r>
            <a:r>
              <a:rPr lang="zh-CN" altLang="en-US" sz="1800" b="1">
                <a:solidFill>
                  <a:srgbClr val="C00000"/>
                </a:solidFill>
              </a:rPr>
              <a:t> </a:t>
            </a:r>
            <a:r>
              <a:rPr lang="en-US" altLang="zh-CN" sz="1800" b="1">
                <a:solidFill>
                  <a:srgbClr val="C00000"/>
                </a:solidFill>
              </a:rPr>
              <a:t>disagree</a:t>
            </a:r>
            <a:endParaRPr lang="en-US" altLang="zh-CN" sz="1800" b="1">
              <a:solidFill>
                <a:srgbClr val="C00000"/>
              </a:solidFill>
            </a:endParaRPr>
          </a:p>
        </p:txBody>
      </p:sp>
      <p:sp>
        <p:nvSpPr>
          <p:cNvPr id="21529" name="文本框 4"/>
          <p:cNvSpPr txBox="1"/>
          <p:nvPr/>
        </p:nvSpPr>
        <p:spPr>
          <a:xfrm>
            <a:off x="1038543" y="1578293"/>
            <a:ext cx="1212850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驳因</a:t>
            </a:r>
            <a:endParaRPr lang="en-US" altLang="zh-CN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530" name="矩形 5"/>
          <p:cNvSpPr/>
          <p:nvPr/>
        </p:nvSpPr>
        <p:spPr>
          <a:xfrm>
            <a:off x="1043305" y="3219768"/>
            <a:ext cx="901700" cy="5222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驳果</a:t>
            </a:r>
            <a:endParaRPr lang="zh-CN" altLang="en-US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7"/>
          <p:cNvSpPr txBox="1"/>
          <p:nvPr/>
        </p:nvSpPr>
        <p:spPr>
          <a:xfrm>
            <a:off x="2843530" y="1563370"/>
            <a:ext cx="596900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/>
              <a:t>all</a:t>
            </a:r>
            <a:r>
              <a:rPr lang="zh-CN" altLang="en-US" sz="1800" b="1"/>
              <a:t> </a:t>
            </a:r>
            <a:r>
              <a:rPr lang="en-US" altLang="zh-CN" sz="1800" b="1"/>
              <a:t>languages</a:t>
            </a:r>
            <a:r>
              <a:rPr lang="zh-CN" altLang="en-US" sz="1800" b="1"/>
              <a:t> </a:t>
            </a:r>
            <a:r>
              <a:rPr lang="en-US" altLang="zh-CN" sz="1800" b="1"/>
              <a:t>can</a:t>
            </a:r>
            <a:r>
              <a:rPr lang="zh-CN" altLang="en-US" sz="1800" b="1"/>
              <a:t> </a:t>
            </a:r>
            <a:r>
              <a:rPr lang="en-US" altLang="zh-CN" sz="1800" b="1"/>
              <a:t>be</a:t>
            </a:r>
            <a:r>
              <a:rPr lang="zh-CN" altLang="en-US" sz="1800" b="1"/>
              <a:t> </a:t>
            </a:r>
            <a:r>
              <a:rPr lang="en-US" altLang="zh-CN" sz="1800" b="1"/>
              <a:t>precisely/</a:t>
            </a:r>
            <a:r>
              <a:rPr lang="zh-CN" altLang="en-US" sz="1800" b="1"/>
              <a:t> </a:t>
            </a:r>
            <a:r>
              <a:rPr lang="en-US" altLang="zh-CN" sz="1800" b="1"/>
              <a:t>accurately</a:t>
            </a:r>
            <a:r>
              <a:rPr lang="zh-CN" altLang="en-US" sz="1800" b="1"/>
              <a:t> </a:t>
            </a:r>
            <a:r>
              <a:rPr lang="en-US" altLang="zh-CN" sz="1800" b="1"/>
              <a:t>translated</a:t>
            </a:r>
            <a:r>
              <a:rPr lang="zh-CN" altLang="en-US" sz="1800" b="1"/>
              <a:t> </a:t>
            </a:r>
            <a:r>
              <a:rPr lang="en-US" altLang="zh-CN" sz="1800" b="1"/>
              <a:t>by</a:t>
            </a:r>
            <a:r>
              <a:rPr lang="zh-CN" altLang="en-US" sz="1800" b="1"/>
              <a:t> </a:t>
            </a:r>
            <a:r>
              <a:rPr lang="en-US" altLang="zh-CN" sz="1800" b="1"/>
              <a:t>computers.</a:t>
            </a:r>
            <a:endParaRPr lang="is-IS" altLang="zh-CN" sz="1800" b="1"/>
          </a:p>
        </p:txBody>
      </p:sp>
      <p:sp>
        <p:nvSpPr>
          <p:cNvPr id="14" name="文本框 7"/>
          <p:cNvSpPr txBox="1"/>
          <p:nvPr/>
        </p:nvSpPr>
        <p:spPr>
          <a:xfrm>
            <a:off x="2915285" y="3291840"/>
            <a:ext cx="609663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/>
              <a:t>it</a:t>
            </a:r>
            <a:r>
              <a:rPr lang="zh-CN" altLang="en-US" sz="1800" b="1"/>
              <a:t> </a:t>
            </a:r>
            <a:r>
              <a:rPr lang="en-US" altLang="zh-CN" sz="1800" b="1"/>
              <a:t>is</a:t>
            </a:r>
            <a:r>
              <a:rPr lang="zh-CN" altLang="en-US" sz="1800" b="1"/>
              <a:t> </a:t>
            </a:r>
            <a:r>
              <a:rPr lang="en-US" altLang="zh-CN" sz="1800" b="1"/>
              <a:t>of</a:t>
            </a:r>
            <a:r>
              <a:rPr lang="zh-CN" altLang="en-US" sz="1800" b="1"/>
              <a:t> </a:t>
            </a:r>
            <a:r>
              <a:rPr lang="en-US" altLang="zh-CN" sz="1800" b="1"/>
              <a:t>great</a:t>
            </a:r>
            <a:r>
              <a:rPr lang="zh-CN" altLang="en-US" sz="1800" b="1"/>
              <a:t> </a:t>
            </a:r>
            <a:r>
              <a:rPr lang="en-US" altLang="zh-CN" sz="1800" b="1"/>
              <a:t>necessity</a:t>
            </a:r>
            <a:r>
              <a:rPr lang="zh-CN" altLang="en-US" sz="1800" b="1"/>
              <a:t> </a:t>
            </a:r>
            <a:r>
              <a:rPr lang="en-US" altLang="zh-CN" sz="1800" b="1"/>
              <a:t>and</a:t>
            </a:r>
            <a:r>
              <a:rPr lang="zh-CN" altLang="en-US" sz="1800" b="1"/>
              <a:t> </a:t>
            </a:r>
            <a:r>
              <a:rPr lang="en-US" altLang="zh-CN" sz="1800" b="1"/>
              <a:t>importance</a:t>
            </a:r>
            <a:r>
              <a:rPr lang="zh-CN" altLang="en-US" sz="1800" b="1"/>
              <a:t> </a:t>
            </a:r>
            <a:r>
              <a:rPr lang="en-US" altLang="zh-CN" sz="1800" b="1"/>
              <a:t>for</a:t>
            </a:r>
            <a:r>
              <a:rPr lang="zh-CN" altLang="en-US" sz="1800" b="1"/>
              <a:t> </a:t>
            </a:r>
            <a:r>
              <a:rPr lang="en-US" altLang="zh-CN" sz="1800" b="1">
                <a:solidFill>
                  <a:srgbClr val="0D37ED"/>
                </a:solidFill>
              </a:rPr>
              <a:t>young</a:t>
            </a:r>
            <a:r>
              <a:rPr lang="zh-CN" altLang="en-US" sz="1800" b="1">
                <a:solidFill>
                  <a:srgbClr val="0D37ED"/>
                </a:solidFill>
              </a:rPr>
              <a:t> </a:t>
            </a:r>
            <a:r>
              <a:rPr lang="en-US" altLang="zh-CN" sz="1800" b="1">
                <a:solidFill>
                  <a:srgbClr val="0D37ED"/>
                </a:solidFill>
              </a:rPr>
              <a:t>generations</a:t>
            </a:r>
            <a:r>
              <a:rPr lang="zh-CN" altLang="en-US" sz="1800" b="1">
                <a:solidFill>
                  <a:srgbClr val="0D37ED"/>
                </a:solidFill>
              </a:rPr>
              <a:t> </a:t>
            </a:r>
            <a:r>
              <a:rPr lang="en-US" altLang="zh-CN" sz="1800" b="1"/>
              <a:t>to</a:t>
            </a:r>
            <a:r>
              <a:rPr lang="zh-CN" altLang="en-US" sz="1800" b="1"/>
              <a:t> </a:t>
            </a:r>
            <a:r>
              <a:rPr lang="en-US" altLang="zh-CN" sz="1800" b="1"/>
              <a:t>study</a:t>
            </a:r>
            <a:r>
              <a:rPr lang="zh-CN" altLang="en-US" sz="1800" b="1"/>
              <a:t> </a:t>
            </a:r>
            <a:r>
              <a:rPr lang="en-US" altLang="zh-CN" sz="1800" b="1"/>
              <a:t>foreign</a:t>
            </a:r>
            <a:r>
              <a:rPr lang="zh-CN" altLang="en-US" sz="1800" b="1"/>
              <a:t> </a:t>
            </a:r>
            <a:r>
              <a:rPr lang="en-US" altLang="zh-CN" sz="1800" b="1"/>
              <a:t>languages.</a:t>
            </a:r>
            <a:r>
              <a:rPr lang="zh-CN" altLang="en-US" sz="1800" b="1"/>
              <a:t> </a:t>
            </a:r>
            <a:endParaRPr lang="is-IS" altLang="zh-CN" sz="1800" b="1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250"/>
                                        <p:tgtEl>
                                          <p:spTgt spid="21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250"/>
                                        <p:tgtEl>
                                          <p:spTgt spid="21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250"/>
                                        <p:tgtEl>
                                          <p:spTgt spid="21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250"/>
                                        <p:tgtEl>
                                          <p:spTgt spid="21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250"/>
                                        <p:tgtEl>
                                          <p:spTgt spid="21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250"/>
                                        <p:tgtEl>
                                          <p:spTgt spid="21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25" grpId="0"/>
      <p:bldP spid="21526" grpId="0"/>
      <p:bldP spid="21527" grpId="0"/>
      <p:bldP spid="21528" grpId="0"/>
      <p:bldP spid="21529" grpId="0"/>
      <p:bldP spid="21530" grpId="0"/>
      <p:bldP spid="13" grpId="0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513715" y="892175"/>
            <a:ext cx="8001000" cy="3538855"/>
          </a:xfrm>
        </p:spPr>
        <p:txBody>
          <a:bodyPr>
            <a:normAutofit fontScale="90000"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学习要点</a:t>
            </a:r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1.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同意与否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类议论文</a:t>
            </a:r>
            <a:r>
              <a:rPr lang="zh-CN" altLang="en-US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题目特征</a:t>
            </a:r>
            <a:r>
              <a:rPr lang="en-US" altLang="zh-CN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-</a:t>
            </a:r>
            <a:r>
              <a:rPr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常见陷阱</a:t>
            </a:r>
            <a:endParaRPr lang="zh-CN" altLang="en-US" sz="2100" b="1" u="sng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2.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同意与否（偏向不同意）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：文章结构</a:t>
            </a:r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+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范文解析</a:t>
            </a:r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3.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同意与否（彻底不同意）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4.</a:t>
            </a:r>
            <a:r>
              <a:rPr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同意与否（偏向同意）：文章结构</a:t>
            </a:r>
            <a:r>
              <a:rPr lang="en-US" altLang="zh-CN"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5.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同意与否（彻底同意）：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 bwMode="auto">
          <a:xfrm>
            <a:off x="1979930" y="1779905"/>
            <a:ext cx="4994910" cy="852805"/>
          </a:xfrm>
        </p:spPr>
        <p:txBody>
          <a:bodyPr wrap="square" numCol="1" anchorCtr="0" compatLnSpc="1">
            <a:noAutofit/>
          </a:bodyPr>
          <a:p>
            <a:pPr algn="ctr" eaLnBrk="1" hangingPunct="1">
              <a:defRPr/>
            </a:pPr>
            <a:b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</a:b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同意与否：</a:t>
            </a: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偏向同意</a:t>
            </a:r>
            <a:endParaRPr lang="zh-CN" altLang="en-US" sz="3600" b="1" dirty="0">
              <a:solidFill>
                <a:srgbClr val="1F202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83895" y="699770"/>
            <a:ext cx="7833360" cy="138366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just"/>
            <a:r>
              <a:rPr lang="zh-CN" altLang="en-US" sz="2800">
                <a:latin typeface="Arial" panose="020B0604020202090204" pitchFamily="34" charset="0"/>
                <a:ea typeface="微软雅黑" panose="020B0503020204020204" charset="-122"/>
              </a:rPr>
              <a:t>It will be better to have wide use of driverless cars for individuals and society. To what extent do you agree or disagree? </a:t>
            </a:r>
            <a:r>
              <a:rPr lang="en-US" altLang="zh-CN" sz="2800">
                <a:ea typeface="微软雅黑" panose="020B0503020204020204" charset="-122"/>
                <a:sym typeface="+mn-ea"/>
              </a:rPr>
              <a:t>(20210904)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2211070"/>
            <a:ext cx="4095750" cy="2730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00" y="2211070"/>
            <a:ext cx="3987800" cy="26574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83895" y="699770"/>
            <a:ext cx="7833360" cy="138366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just"/>
            <a:r>
              <a:rPr lang="zh-CN" altLang="en-US" sz="2800">
                <a:latin typeface="Arial" panose="020B0604020202090204" pitchFamily="34" charset="0"/>
                <a:ea typeface="微软雅黑" panose="020B0503020204020204" charset="-122"/>
              </a:rPr>
              <a:t>It will be better to have wide use of driverless cars for </a:t>
            </a:r>
            <a:r>
              <a:rPr lang="zh-CN" altLang="en-US" sz="28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individuals</a:t>
            </a:r>
            <a:r>
              <a:rPr lang="zh-CN" altLang="en-US" sz="2800">
                <a:latin typeface="Arial" panose="020B0604020202090204" pitchFamily="34" charset="0"/>
                <a:ea typeface="微软雅黑" panose="020B0503020204020204" charset="-122"/>
              </a:rPr>
              <a:t> and </a:t>
            </a:r>
            <a:r>
              <a:rPr lang="zh-CN" altLang="en-US" sz="28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society</a:t>
            </a:r>
            <a:r>
              <a:rPr lang="zh-CN" altLang="en-US" sz="2800">
                <a:latin typeface="Arial" panose="020B0604020202090204" pitchFamily="34" charset="0"/>
                <a:ea typeface="微软雅黑" panose="020B0503020204020204" charset="-122"/>
              </a:rPr>
              <a:t>. To what extent do you agree or disagree? </a:t>
            </a:r>
            <a:r>
              <a:rPr lang="en-US" altLang="zh-CN" sz="2800">
                <a:ea typeface="微软雅黑" panose="020B0503020204020204" charset="-122"/>
                <a:sym typeface="+mn-ea"/>
              </a:rPr>
              <a:t>(20210904)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2211070"/>
            <a:ext cx="4095750" cy="2730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00" y="2211070"/>
            <a:ext cx="3987800" cy="26574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513715" y="892175"/>
            <a:ext cx="8001000" cy="3538855"/>
          </a:xfrm>
        </p:spPr>
        <p:txBody>
          <a:bodyPr>
            <a:normAutofit fontScale="90000"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学习要点</a:t>
            </a:r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1.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同意与否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类议论文</a:t>
            </a:r>
            <a:r>
              <a:rPr lang="zh-CN" altLang="en-US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题目特征</a:t>
            </a:r>
            <a:r>
              <a:rPr lang="en-US" altLang="zh-CN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-</a:t>
            </a:r>
            <a:r>
              <a:rPr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常见陷阱</a:t>
            </a:r>
            <a:endParaRPr lang="zh-CN" altLang="en-US" sz="2100" b="1" u="sng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2.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同意与否（偏向不同意）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：文章结构</a:t>
            </a:r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+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范文解析</a:t>
            </a:r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3.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同意与否（彻底不同意）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4.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5.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同意与否（彻底同意）：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8650" y="840740"/>
            <a:ext cx="7611110" cy="439991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r"/>
            <a:r>
              <a:rPr lang="zh-CN" altLang="en-US" sz="20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90204" pitchFamily="34" charset="0"/>
                <a:ea typeface="微软雅黑" panose="020B0503020204020204" charset="-122"/>
              </a:rPr>
              <a:t>Increased convenience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90204" pitchFamily="34" charset="0"/>
                <a:ea typeface="微软雅黑" panose="020B0503020204020204" charset="-122"/>
              </a:rPr>
              <a:t>Enhanced safety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en-US" altLang="zh-CN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                            </a:t>
            </a:r>
            <a:endParaRPr lang="en-US" altLang="zh-CN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en-US" altLang="zh-CN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                                    </a:t>
            </a:r>
            <a:r>
              <a:rPr lang="zh-CN" altLang="en-US" sz="20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90204" pitchFamily="34" charset="0"/>
                <a:ea typeface="微软雅黑" panose="020B0503020204020204" charset="-122"/>
              </a:rPr>
              <a:t>Improved accessibility</a:t>
            </a:r>
            <a:endParaRPr lang="zh-CN" altLang="en-US" sz="2000">
              <a:solidFill>
                <a:srgbClr val="FF0000"/>
              </a:solidFill>
              <a:highlight>
                <a:srgbClr val="FFFF00"/>
              </a:highlight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5650" y="267335"/>
            <a:ext cx="4602480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ea typeface="微软雅黑" panose="020B0503020204020204" charset="-122"/>
                <a:sym typeface="+mn-ea"/>
              </a:rPr>
              <a:t>benefits (individuals)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20335" y="1203960"/>
            <a:ext cx="3343910" cy="19113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843915"/>
            <a:ext cx="3131820" cy="20878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920" y="3220085"/>
            <a:ext cx="3051175" cy="168465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8650" y="840740"/>
            <a:ext cx="7611110" cy="347662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Increased convenience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Driverless cars can handle the driving tasks, allowing individuals to focus on other activities during their commute or travel time.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Enhanced safety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With technologies and sensors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传感器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, driverless cars have the potential to reduce human errors and accidents, making roads safer for individuals.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Improved accessibility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Driverless cars can provide transportation options for individuals who are unable to drive due to age, disability, or other reasons, enhancing mobility and independence.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5650" y="267335"/>
            <a:ext cx="4602480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ea typeface="微软雅黑" panose="020B0503020204020204" charset="-122"/>
                <a:sym typeface="+mn-ea"/>
              </a:rPr>
              <a:t>benefits (individuals)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8650" y="840740"/>
            <a:ext cx="8162925" cy="439991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r"/>
            <a:r>
              <a:rPr lang="zh-CN" altLang="en-US" sz="20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90204" pitchFamily="34" charset="0"/>
                <a:ea typeface="微软雅黑" panose="020B0503020204020204" charset="-122"/>
              </a:rPr>
              <a:t>Reduction in accidents and fatalities</a:t>
            </a:r>
            <a:endParaRPr lang="zh-CN" altLang="en-US" sz="2000">
              <a:highlight>
                <a:srgbClr val="FFFF00"/>
              </a:highlight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90204" pitchFamily="34" charset="0"/>
                <a:ea typeface="微软雅黑" panose="020B0503020204020204" charset="-122"/>
              </a:rPr>
              <a:t>Increased efficiency and </a:t>
            </a:r>
            <a:endParaRPr lang="zh-CN" altLang="en-US" sz="2000">
              <a:solidFill>
                <a:srgbClr val="FF0000"/>
              </a:solidFill>
              <a:highlight>
                <a:srgbClr val="FFFF00"/>
              </a:highlight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90204" pitchFamily="34" charset="0"/>
                <a:ea typeface="微软雅黑" panose="020B0503020204020204" charset="-122"/>
              </a:rPr>
              <a:t>reduced traffic congestion</a:t>
            </a:r>
            <a:endParaRPr lang="zh-CN" altLang="en-US" sz="2000">
              <a:highlight>
                <a:srgbClr val="FFFF00"/>
              </a:highlight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ctr"/>
            <a:r>
              <a:rPr lang="zh-CN" altLang="en-US" sz="20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90204" pitchFamily="34" charset="0"/>
                <a:ea typeface="微软雅黑" panose="020B0503020204020204" charset="-122"/>
              </a:rPr>
              <a:t>Environmental benefits</a:t>
            </a:r>
            <a:endParaRPr lang="zh-CN" altLang="en-US" sz="2000">
              <a:solidFill>
                <a:srgbClr val="FF0000"/>
              </a:solidFill>
              <a:highlight>
                <a:srgbClr val="FFFF00"/>
              </a:highlight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5650" y="267335"/>
            <a:ext cx="4602480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ea typeface="微软雅黑" panose="020B0503020204020204" charset="-122"/>
                <a:sym typeface="+mn-ea"/>
              </a:rPr>
              <a:t>benefits (society)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9515" y="1203960"/>
            <a:ext cx="3733165" cy="24066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85" y="123825"/>
            <a:ext cx="3733165" cy="24904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910" y="2788285"/>
            <a:ext cx="2809240" cy="20923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8650" y="840740"/>
            <a:ext cx="7611110" cy="409257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Reduction in accidents and fatalities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Autonomous vehicles have the potential to minimize human error, which is the leading cause of accidents. This can result in a significant decrease in traffic accidents and related fatalities.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Increased efficiency and reduced traffic congestion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Autonomous cars can communicate with each other and optimize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优化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 traffic flow, leading to smoother traffic patterns and reduced congestion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拥堵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, which can save time and fuel.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Environmental benefits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Driverless cars have the potential to be more fuel-efficient and contribute to reduced emissions, helping to mitigate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减轻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 the impact of transportation on the environment.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5650" y="267335"/>
            <a:ext cx="4602480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ea typeface="微软雅黑" panose="020B0503020204020204" charset="-122"/>
                <a:sym typeface="+mn-ea"/>
              </a:rPr>
              <a:t>benefits (society)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8650" y="840740"/>
            <a:ext cx="7611110" cy="316928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r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Technological limitations</a:t>
            </a:r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Initial costs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5650" y="267335"/>
            <a:ext cx="4602480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ea typeface="微软雅黑" panose="020B0503020204020204" charset="-122"/>
                <a:sym typeface="+mn-ea"/>
              </a:rPr>
              <a:t>drawbacks (individuals)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43755" y="1708150"/>
            <a:ext cx="4445000" cy="2463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" y="771525"/>
            <a:ext cx="4099560" cy="28321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8650" y="840740"/>
            <a:ext cx="7611110" cy="28613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Technological limitations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Driverless cars heavily rely on complex technology, making them susceptible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易受影响的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 to malfunctions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故障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, system failures, and vulnerabilities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缺陷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 to cyber threats.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Initial costs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The cost of purchasing a driverless car or upgrading existing vehicles with autonomous technology may be expensive, limiting access for some individuals.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5650" y="267335"/>
            <a:ext cx="4602480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ea typeface="微软雅黑" panose="020B0503020204020204" charset="-122"/>
                <a:sym typeface="+mn-ea"/>
              </a:rPr>
              <a:t>drawbacks (individuals)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17830" y="628015"/>
            <a:ext cx="8141970" cy="439991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r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Job displacement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Ethical and legal concerns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ctr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ctr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ctr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ctr"/>
            <a:endParaRPr lang="zh-CN" altLang="en-US" sz="2000">
              <a:solidFill>
                <a:srgbClr val="FF0000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ctr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Infrastructure requirements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1505" y="123825"/>
            <a:ext cx="4602480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ea typeface="微软雅黑" panose="020B0503020204020204" charset="-122"/>
                <a:sym typeface="+mn-ea"/>
              </a:rPr>
              <a:t>drawbacks (society)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00395" y="1059815"/>
            <a:ext cx="3443605" cy="22904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645795"/>
            <a:ext cx="3571240" cy="21424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010" y="2305685"/>
            <a:ext cx="3735705" cy="233426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17830" y="628015"/>
            <a:ext cx="8141970" cy="439991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Job displacement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The widespread adoption of autonomous vehicles could result in job losses for professional drivers and related industries, such as taxi and trucking services.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Ethical and legal concerns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The programming of self-driving cars to make split-second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刹那间的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 decisions in potential accident scenarios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场景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 raises ethical dilemmas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窘境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 regarding prioritization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优先次序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 of different lives and potential legal liabilities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义务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/>
            <a:r>
              <a:rPr lang="zh-CN" altLang="en-US" sz="200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Infrastructure requirements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: The integration of autonomous vehicles into existing transportation systems would require significant infrastructural updates, such as new signage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路标</a:t>
            </a:r>
            <a:r>
              <a:rPr lang="en-US" altLang="zh-CN" sz="200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>
                <a:latin typeface="Arial" panose="020B0604020202090204" pitchFamily="34" charset="0"/>
                <a:ea typeface="微软雅黑" panose="020B0503020204020204" charset="-122"/>
              </a:rPr>
              <a:t>, road changes, and communication infrastructure, which can be costly and time-consuming.</a:t>
            </a:r>
            <a:endParaRPr lang="zh-CN" altLang="en-US" sz="20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1505" y="123825"/>
            <a:ext cx="4602480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ea typeface="微软雅黑" panose="020B0503020204020204" charset="-122"/>
                <a:sym typeface="+mn-ea"/>
              </a:rPr>
              <a:t>drawbacks (society)</a:t>
            </a:r>
            <a:endParaRPr lang="zh-CN" altLang="en-US" sz="280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MH_Others_4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539750" y="411480"/>
            <a:ext cx="4695190" cy="615315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defPPr>
              <a:defRPr lang="zh-CN"/>
            </a:defPPr>
            <a:lvl1pPr algn="ctr">
              <a:defRPr sz="9600">
                <a:solidFill>
                  <a:srgbClr val="FFFFFF"/>
                </a:solidFill>
                <a:effectLst>
                  <a:innerShdw blurRad="63500">
                    <a:prstClr val="black">
                      <a:alpha val="66000"/>
                    </a:prstClr>
                  </a:innerShdw>
                </a:effectLst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algn="l">
              <a:defRPr/>
            </a:pPr>
            <a:r>
              <a:rPr lang="zh-CN" altLang="en-US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讨论类</a:t>
            </a:r>
            <a:r>
              <a:rPr lang="en-US" altLang="zh-CN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-</a:t>
            </a:r>
            <a:r>
              <a:rPr lang="zh-CN" altLang="en-US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同不同意（偏向</a:t>
            </a:r>
            <a:r>
              <a:rPr lang="zh-CN" altLang="en-US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同意）</a:t>
            </a:r>
            <a:endParaRPr lang="zh-CN" altLang="en-US" sz="2800" b="1" noProof="1" smtClean="0">
              <a:solidFill>
                <a:schemeClr val="tx1"/>
              </a:solidFill>
              <a:effectLst>
                <a:innerShdw blurRad="63500">
                  <a:prstClr val="black">
                    <a:alpha val="20000"/>
                  </a:prstClr>
                </a:innerShdw>
              </a:effectLst>
              <a:latin typeface="微软雅黑" panose="020B0503020204020204" charset="-122"/>
              <a:ea typeface="微软雅黑" panose="020B0503020204020204" charset="-122"/>
              <a:cs typeface="+mj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35305" y="1564005"/>
            <a:ext cx="7683500" cy="1076325"/>
          </a:xfrm>
          <a:prstGeom prst="rect">
            <a:avLst/>
          </a:prstGeom>
          <a:solidFill>
            <a:srgbClr val="F39801"/>
          </a:solidFill>
          <a:ln>
            <a:noFill/>
          </a:ln>
        </p:spPr>
        <p:txBody>
          <a:bodyPr wrap="square">
            <a:spAutoFit/>
          </a:bodyPr>
          <a:p>
            <a:r>
              <a:rPr lang="zh-CN" altLang="en-US" sz="3200" dirty="0">
                <a:solidFill>
                  <a:srgbClr val="FF0000"/>
                </a:solidFill>
                <a:sym typeface="+mn-ea"/>
              </a:rPr>
              <a:t>让步段</a:t>
            </a:r>
            <a:r>
              <a:rPr lang="en-US" altLang="zh-CN" sz="3200" dirty="0">
                <a:solidFill>
                  <a:srgbClr val="FF0000"/>
                </a:solidFill>
                <a:sym typeface="+mn-ea"/>
              </a:rPr>
              <a:t>Para2:</a:t>
            </a:r>
            <a:endParaRPr lang="en-US" altLang="zh-CN" sz="3200" dirty="0">
              <a:solidFill>
                <a:srgbClr val="FF0000"/>
              </a:solidFill>
              <a:sym typeface="+mn-ea"/>
            </a:endParaRPr>
          </a:p>
          <a:p>
            <a:r>
              <a:rPr lang="zh-CN" altLang="en-US" sz="3200" dirty="0">
                <a:solidFill>
                  <a:srgbClr val="FF0000"/>
                </a:solidFill>
                <a:sym typeface="+mn-ea"/>
              </a:rPr>
              <a:t>有</a:t>
            </a:r>
            <a:r>
              <a:rPr lang="en-US" altLang="zh-CN" sz="3200" dirty="0">
                <a:solidFill>
                  <a:srgbClr val="FF0000"/>
                </a:solidFill>
                <a:sym typeface="+mn-ea"/>
              </a:rPr>
              <a:t>“</a:t>
            </a:r>
            <a:r>
              <a:rPr lang="zh-CN" altLang="en-US" sz="3200" dirty="0">
                <a:solidFill>
                  <a:srgbClr val="FF0000"/>
                </a:solidFill>
                <a:sym typeface="+mn-ea"/>
              </a:rPr>
              <a:t>缺点</a:t>
            </a:r>
            <a:r>
              <a:rPr lang="en-US" altLang="zh-CN" sz="3200" dirty="0">
                <a:solidFill>
                  <a:srgbClr val="FF0000"/>
                </a:solidFill>
                <a:sym typeface="+mn-ea"/>
              </a:rPr>
              <a:t>”</a:t>
            </a:r>
            <a:endParaRPr lang="en-US" altLang="zh-CN" sz="3200" dirty="0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39750" y="3220085"/>
            <a:ext cx="7679055" cy="1076325"/>
          </a:xfrm>
          <a:prstGeom prst="rect">
            <a:avLst/>
          </a:prstGeom>
          <a:solidFill>
            <a:srgbClr val="00B0EC"/>
          </a:solidFill>
          <a:ln>
            <a:noFill/>
          </a:ln>
        </p:spPr>
        <p:txBody>
          <a:bodyPr wrap="square"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反驳段</a:t>
            </a:r>
            <a:r>
              <a:rPr lang="en-US" altLang="zh-CN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Para3:</a:t>
            </a:r>
            <a:endParaRPr lang="zh-CN" altLang="en-US" sz="32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但是整体</a:t>
            </a:r>
            <a:r>
              <a:rPr lang="zh-CN" altLang="en-US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来看对个人和社会</a:t>
            </a:r>
            <a:r>
              <a:rPr lang="zh-CN" altLang="en-US" sz="32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好</a:t>
            </a:r>
            <a:endParaRPr lang="zh-CN" altLang="en-US" sz="32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矩形 15"/>
          <p:cNvSpPr/>
          <p:nvPr/>
        </p:nvSpPr>
        <p:spPr>
          <a:xfrm>
            <a:off x="611505" y="1158875"/>
            <a:ext cx="7683500" cy="1383665"/>
          </a:xfrm>
          <a:prstGeom prst="rect">
            <a:avLst/>
          </a:prstGeom>
          <a:solidFill>
            <a:srgbClr val="F39801"/>
          </a:solidFill>
          <a:ln>
            <a:noFill/>
          </a:ln>
        </p:spPr>
        <p:txBody>
          <a:bodyPr wrap="square">
            <a:spAutoFit/>
          </a:bodyPr>
          <a:p>
            <a:r>
              <a:rPr lang="zh-CN" altLang="en-US" sz="2800" dirty="0">
                <a:solidFill>
                  <a:srgbClr val="FF0000"/>
                </a:solidFill>
                <a:sym typeface="+mn-ea"/>
              </a:rPr>
              <a:t>让步段</a:t>
            </a:r>
            <a:r>
              <a:rPr lang="en-US" altLang="zh-CN" sz="2800" dirty="0">
                <a:solidFill>
                  <a:srgbClr val="FF0000"/>
                </a:solidFill>
                <a:sym typeface="+mn-ea"/>
              </a:rPr>
              <a:t>Para2:</a:t>
            </a:r>
            <a:endParaRPr lang="en-US" altLang="zh-CN" sz="2800" dirty="0">
              <a:solidFill>
                <a:srgbClr val="FF0000"/>
              </a:solidFill>
              <a:sym typeface="+mn-ea"/>
            </a:endParaRPr>
          </a:p>
          <a:p>
            <a:r>
              <a:rPr lang="en-US" altLang="zh-CN" sz="2800" dirty="0">
                <a:solidFill>
                  <a:srgbClr val="FF0000"/>
                </a:solidFill>
                <a:sym typeface="+mn-ea"/>
              </a:rPr>
              <a:t>It is true that...</a:t>
            </a:r>
            <a:endParaRPr lang="en-US" altLang="zh-CN" sz="2800" dirty="0">
              <a:solidFill>
                <a:srgbClr val="FF0000"/>
              </a:solidFill>
              <a:sym typeface="+mn-ea"/>
            </a:endParaRPr>
          </a:p>
          <a:p>
            <a:r>
              <a:rPr lang="en-US" altLang="zh-CN" sz="2800" dirty="0">
                <a:solidFill>
                  <a:srgbClr val="FF0000"/>
                </a:solidFill>
                <a:sym typeface="+mn-ea"/>
              </a:rPr>
              <a:t>There is no denying that...</a:t>
            </a:r>
            <a:endParaRPr lang="zh-CN" altLang="en-US" sz="2800" dirty="0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15950" y="2931795"/>
            <a:ext cx="7679055" cy="1814830"/>
          </a:xfrm>
          <a:prstGeom prst="rect">
            <a:avLst/>
          </a:prstGeom>
          <a:solidFill>
            <a:srgbClr val="00B0EC"/>
          </a:solidFill>
          <a:ln>
            <a:noFill/>
          </a:ln>
        </p:spPr>
        <p:txBody>
          <a:bodyPr wrap="squar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反驳段</a:t>
            </a:r>
            <a:r>
              <a:rPr lang="en-US" altLang="zh-CN" sz="28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  <a:sym typeface="+mn-ea"/>
              </a:rPr>
              <a:t>Para3:</a:t>
            </a:r>
            <a:endParaRPr lang="zh-CN" altLang="en-US" sz="28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However,...</a:t>
            </a:r>
            <a:endParaRPr lang="en-US" altLang="zh-CN" sz="28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Nevertheless,..</a:t>
            </a:r>
            <a:endParaRPr lang="en-US" altLang="zh-CN" sz="28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In spite of..., I would argue that...</a:t>
            </a:r>
            <a:endParaRPr lang="zh-CN" altLang="en-US" sz="28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  <a:sym typeface="+mn-ea"/>
            </a:endParaRPr>
          </a:p>
        </p:txBody>
      </p:sp>
      <p:sp>
        <p:nvSpPr>
          <p:cNvPr id="20" name="MH_Others_4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539750" y="411480"/>
            <a:ext cx="4695190" cy="615315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defPPr>
              <a:defRPr lang="zh-CN"/>
            </a:defPPr>
            <a:lvl1pPr algn="ctr">
              <a:defRPr sz="9600">
                <a:solidFill>
                  <a:srgbClr val="FFFFFF"/>
                </a:solidFill>
                <a:effectLst>
                  <a:innerShdw blurRad="63500">
                    <a:prstClr val="black">
                      <a:alpha val="66000"/>
                    </a:prstClr>
                  </a:innerShdw>
                </a:effectLst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algn="l">
              <a:defRPr/>
            </a:pPr>
            <a:r>
              <a:rPr lang="zh-CN" altLang="en-US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讨论类</a:t>
            </a:r>
            <a:r>
              <a:rPr lang="en-US" altLang="zh-CN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-</a:t>
            </a:r>
            <a:r>
              <a:rPr lang="zh-CN" altLang="en-US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同不同意（偏向</a:t>
            </a:r>
            <a:r>
              <a:rPr lang="zh-CN" altLang="en-US" sz="2800" b="1" noProof="1" smtClean="0">
                <a:solidFill>
                  <a:schemeClr val="tx1"/>
                </a:solidFill>
                <a:effectLst>
                  <a:innerShdw blurRad="63500">
                    <a:prstClr val="black">
                      <a:alpha val="2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rPr>
              <a:t>同意）</a:t>
            </a:r>
            <a:endParaRPr lang="zh-CN" altLang="en-US" sz="2800" b="1" noProof="1" smtClean="0">
              <a:solidFill>
                <a:schemeClr val="tx1"/>
              </a:solidFill>
              <a:effectLst>
                <a:innerShdw blurRad="63500">
                  <a:prstClr val="black">
                    <a:alpha val="20000"/>
                  </a:prstClr>
                </a:innerShdw>
              </a:effectLst>
              <a:latin typeface="微软雅黑" panose="020B0503020204020204" charset="-122"/>
              <a:ea typeface="微软雅黑" panose="020B0503020204020204" charset="-122"/>
              <a:cs typeface="+mj-cs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513715" y="892175"/>
            <a:ext cx="8001000" cy="3538855"/>
          </a:xfrm>
        </p:spPr>
        <p:txBody>
          <a:bodyPr>
            <a:normAutofit fontScale="90000"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学习要点</a:t>
            </a:r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1.</a:t>
            </a:r>
            <a:r>
              <a:rPr sz="2100" b="1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同意与否</a:t>
            </a:r>
            <a:r>
              <a:rPr lang="zh-CN" altLang="en-US" sz="2100" b="1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类议论文</a:t>
            </a:r>
            <a:r>
              <a:rPr lang="zh-CN" altLang="en-US" sz="2100" b="1" u="sng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题目特征</a:t>
            </a:r>
            <a:r>
              <a:rPr lang="en-US" altLang="zh-CN" sz="2100" b="1" u="sng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-</a:t>
            </a:r>
            <a:r>
              <a:rPr sz="2100" b="1" u="sng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常见陷阱</a:t>
            </a:r>
            <a:endParaRPr lang="zh-CN" altLang="en-US" sz="2100" b="1" u="sng" dirty="0">
              <a:solidFill>
                <a:srgbClr val="FF0000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2.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同意与否（偏向不同意）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：文章结构</a:t>
            </a:r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+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范文解析</a:t>
            </a:r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3.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同意与否（彻底不同意）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4.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5.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同意与否（彻底同意）：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513715" y="892175"/>
            <a:ext cx="8001000" cy="3538855"/>
          </a:xfrm>
        </p:spPr>
        <p:txBody>
          <a:bodyPr>
            <a:normAutofit fontScale="90000"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学习要点</a:t>
            </a:r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endParaRPr lang="zh-CN" altLang="en-US" sz="3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1.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同意与否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类议论文</a:t>
            </a:r>
            <a:r>
              <a:rPr lang="zh-CN" altLang="en-US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题目特征</a:t>
            </a:r>
            <a:r>
              <a:rPr lang="en-US" altLang="zh-CN"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-</a:t>
            </a:r>
            <a:r>
              <a:rPr sz="2100" b="1" u="sng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常见陷阱</a:t>
            </a:r>
            <a:endParaRPr lang="zh-CN" altLang="en-US" sz="2100" b="1" u="sng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2.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同意与否（偏向不同意）</a:t>
            </a:r>
            <a:r>
              <a:rPr lang="zh-CN" altLang="en-US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：文章结构</a:t>
            </a:r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+</a:t>
            </a:r>
            <a:r>
              <a:rPr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范文解析</a:t>
            </a:r>
            <a:endParaRPr lang="zh-CN" altLang="en-US" sz="21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21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3.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同意与否（彻底不同意）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4.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同意与否（偏向同意）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：文章结构</a:t>
            </a:r>
            <a:r>
              <a:rPr lang="en-US" altLang="zh-CN"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  <a:p>
            <a:r>
              <a:rPr lang="en-US" altLang="zh-CN"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5.</a:t>
            </a:r>
            <a:r>
              <a:rPr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同意与否（彻底同意）：文章结构</a:t>
            </a:r>
            <a:r>
              <a:rPr lang="en-US" altLang="zh-CN"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+</a:t>
            </a:r>
            <a:r>
              <a:rPr sz="2100" b="1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范文解析</a:t>
            </a:r>
            <a:endParaRPr sz="2100" b="1">
              <a:solidFill>
                <a:srgbClr val="FF0000"/>
              </a:solidFill>
              <a:latin typeface="微软雅黑" charset="0"/>
              <a:ea typeface="微软雅黑" charset="0"/>
              <a:sym typeface="+mn-ea"/>
            </a:endParaRPr>
          </a:p>
          <a:p>
            <a:endParaRPr lang="zh-CN" altLang="en-US" sz="2100" b="1" dirty="0">
              <a:solidFill>
                <a:srgbClr val="FF0000"/>
              </a:solidFill>
              <a:latin typeface="微软雅黑" charset="0"/>
              <a:ea typeface="微软雅黑" charset="0"/>
              <a:sym typeface="+mn-e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 bwMode="auto">
          <a:xfrm>
            <a:off x="1979930" y="1779905"/>
            <a:ext cx="4994910" cy="852805"/>
          </a:xfrm>
        </p:spPr>
        <p:txBody>
          <a:bodyPr wrap="square" numCol="1" anchorCtr="0" compatLnSpc="1">
            <a:noAutofit/>
          </a:bodyPr>
          <a:p>
            <a:pPr algn="ctr" eaLnBrk="1" hangingPunct="1">
              <a:defRPr/>
            </a:pPr>
            <a:b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</a:b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同意与否：</a:t>
            </a: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彻底同意</a:t>
            </a:r>
            <a:endParaRPr lang="zh-CN" altLang="en-US" sz="3600" b="1" dirty="0">
              <a:solidFill>
                <a:srgbClr val="1F202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457200" y="1275715"/>
            <a:ext cx="8162925" cy="2330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30000"/>
              </a:lnSpc>
            </a:pPr>
            <a:r>
              <a:rPr lang="en-US" altLang="zh-CN" sz="2800" dirty="0" smtClean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rPr>
              <a:t>Many people believe that media coverage of celebrities is having a negative effect on children.</a:t>
            </a:r>
            <a:endParaRPr lang="en-US" altLang="zh-CN" sz="2800" dirty="0" smtClean="0">
              <a:solidFill>
                <a:schemeClr val="tx1"/>
              </a:solidFill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2800" dirty="0" smtClean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rPr>
              <a:t>To what extent do you agree or disagree with this opinion?</a:t>
            </a:r>
            <a:endParaRPr lang="en-US" altLang="zh-CN" sz="2800" dirty="0" smtClean="0">
              <a:solidFill>
                <a:schemeClr val="tx1"/>
              </a:solidFill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5605" y="339725"/>
            <a:ext cx="4572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《第</a:t>
            </a: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八代强化版》</a:t>
            </a:r>
            <a:r>
              <a:rPr lang="en-US" altLang="zh-CN" sz="24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P81/131</a:t>
            </a:r>
            <a:endParaRPr lang="en-US" altLang="zh-CN" sz="24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457200" y="1275715"/>
            <a:ext cx="8162925" cy="2330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30000"/>
              </a:lnSpc>
            </a:pPr>
            <a:r>
              <a:rPr lang="en-US" altLang="zh-CN" sz="2800" dirty="0" smtClean="0">
                <a:latin typeface="Arial" panose="020B0604020202090204" pitchFamily="34" charset="0"/>
                <a:ea typeface="微软雅黑" panose="020B0503020204020204" charset="-122"/>
              </a:rPr>
              <a:t>Many people believe that media coverage of celebrities is having </a:t>
            </a:r>
            <a:r>
              <a:rPr lang="en-US" altLang="zh-CN" sz="2800" dirty="0" smtClean="0">
                <a:solidFill>
                  <a:srgbClr val="FF0000"/>
                </a:solidFill>
                <a:latin typeface="Arial" panose="020B0604020202090204" pitchFamily="34" charset="0"/>
                <a:ea typeface="微软雅黑" panose="020B0503020204020204" charset="-122"/>
              </a:rPr>
              <a:t>a negative effect on children</a:t>
            </a:r>
            <a:r>
              <a:rPr lang="en-US" altLang="zh-CN" sz="2800" dirty="0" smtClean="0">
                <a:latin typeface="Arial" panose="020B0604020202090204" pitchFamily="34" charset="0"/>
                <a:ea typeface="微软雅黑" panose="020B0503020204020204" charset="-122"/>
              </a:rPr>
              <a:t>.</a:t>
            </a:r>
            <a:endParaRPr lang="en-US" altLang="zh-CN" sz="2800" dirty="0" smtClean="0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2800" dirty="0" smtClean="0">
                <a:latin typeface="Arial" panose="020B0604020202090204" pitchFamily="34" charset="0"/>
                <a:ea typeface="微软雅黑" panose="020B0503020204020204" charset="-122"/>
              </a:rPr>
              <a:t>To what extent do you agree or disagree with this opinion?</a:t>
            </a:r>
            <a:endParaRPr lang="en-US" altLang="zh-CN" sz="2800" dirty="0" smtClean="0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5605" y="339725"/>
            <a:ext cx="4572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《第</a:t>
            </a: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八代强化版》</a:t>
            </a:r>
            <a:r>
              <a:rPr lang="en-US" altLang="zh-CN" sz="24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P81/131</a:t>
            </a:r>
            <a:endParaRPr lang="en-US" altLang="zh-CN" sz="24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23850" y="0"/>
            <a:ext cx="4572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《第八代强化版》</a:t>
            </a:r>
            <a:r>
              <a:rPr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P81/131</a:t>
            </a:r>
            <a:endParaRPr lang="en-US" altLang="zh-CN" sz="20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6005" y="1779905"/>
            <a:ext cx="3934460" cy="156845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 b="1">
                <a:latin typeface="Arial" panose="020B0604020202090204" pitchFamily="34" charset="0"/>
                <a:ea typeface="微软雅黑" panose="020B0503020204020204" charset="-122"/>
              </a:rPr>
              <a:t>名人新闻有哪些类别？</a:t>
            </a:r>
            <a:endParaRPr lang="zh-CN" altLang="en-US" sz="3200" b="1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l"/>
            <a:endParaRPr lang="zh-CN" altLang="en-US" sz="3200" b="1">
              <a:latin typeface="Arial" panose="020B0604020202090204" pitchFamily="34" charset="0"/>
              <a:ea typeface="微软雅黑" panose="020B0503020204020204" charset="-122"/>
            </a:endParaRPr>
          </a:p>
          <a:p>
            <a:pPr algn="l"/>
            <a:r>
              <a:rPr lang="zh-CN" altLang="en-US" sz="3200" b="1">
                <a:latin typeface="Arial" panose="020B0604020202090204" pitchFamily="34" charset="0"/>
                <a:ea typeface="微软雅黑" panose="020B0503020204020204" charset="-122"/>
              </a:rPr>
              <a:t>对孩子有哪些影响？</a:t>
            </a:r>
            <a:endParaRPr lang="zh-CN" altLang="en-US" sz="3200" b="1">
              <a:latin typeface="Arial" panose="020B0604020202090204" pitchFamily="34" charset="0"/>
              <a:ea typeface="微软雅黑" panose="020B0503020204020204" charset="-122"/>
            </a:endParaRPr>
          </a:p>
        </p:txBody>
      </p:sp>
      <p:pic>
        <p:nvPicPr>
          <p:cNvPr id="2" name="图片 1" descr="3254e7204998dfb055f78613d20587f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360" y="772160"/>
            <a:ext cx="3850640" cy="38506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1410335" y="915670"/>
            <a:ext cx="6308725" cy="737235"/>
          </a:xfrm>
          <a:prstGeom prst="rect">
            <a:avLst/>
          </a:prstGeom>
          <a:solidFill>
            <a:srgbClr val="F3980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confuse fame(</a:t>
            </a:r>
            <a:r>
              <a:rPr lang="zh-CN" altLang="en-US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名誉</a:t>
            </a:r>
            <a:r>
              <a:rPr lang="en-US" altLang="zh-CN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) and notoriety(</a:t>
            </a:r>
            <a:r>
              <a:rPr lang="zh-CN" altLang="en-US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声名狼藉</a:t>
            </a:r>
            <a:r>
              <a:rPr lang="en-US" altLang="zh-CN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)</a:t>
            </a:r>
            <a:endParaRPr lang="en-US" altLang="zh-CN" sz="21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</a:endParaRPr>
          </a:p>
          <a:p>
            <a:pPr algn="ctr"/>
            <a:r>
              <a:rPr lang="en-US" altLang="zh-CN" sz="2100" b="1" dirty="0"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rPr>
              <a:t>(see misbehavior as normal)</a:t>
            </a:r>
            <a:endParaRPr lang="en-US" altLang="zh-CN" sz="2100" b="1" dirty="0">
              <a:solidFill>
                <a:schemeClr val="tx1"/>
              </a:solidFill>
              <a:latin typeface="Arial" panose="020B0604020202090204" pitchFamily="34" charset="0"/>
              <a:ea typeface="宋体" pitchFamily="2" charset="-122"/>
            </a:endParaRPr>
          </a:p>
        </p:txBody>
      </p:sp>
      <p:sp>
        <p:nvSpPr>
          <p:cNvPr id="16388" name="TextBox 17"/>
          <p:cNvSpPr txBox="1">
            <a:spLocks noChangeArrowheads="1"/>
          </p:cNvSpPr>
          <p:nvPr/>
        </p:nvSpPr>
        <p:spPr bwMode="auto">
          <a:xfrm>
            <a:off x="2139253" y="36438"/>
            <a:ext cx="5995537" cy="7372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indent="0" algn="just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None/>
            </a:pPr>
            <a:r>
              <a:rPr lang="en-US" altLang="zh-CN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negative effects</a:t>
            </a:r>
            <a:endParaRPr lang="en-US" altLang="zh-CN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3895" y="1781175"/>
            <a:ext cx="7905115" cy="28917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30000"/>
              </a:lnSpc>
            </a:pP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One of the possible negative consequences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of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the cult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(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狂热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)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 of celebrity is the tendency to </a:t>
            </a:r>
            <a:r>
              <a:rPr lang="zh-CN" altLang="en-US" sz="2000" b="1" dirty="0" smtClean="0"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confuse fame and notoriety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.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Celebrity scandals are just as likely to receive publicity as celebrity achievements Indeed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, so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me famous people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have received more attention for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thei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r m</a:t>
            </a:r>
            <a:r>
              <a:rPr 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isuse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 of drugs and alcohol than for their succes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on the stage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or in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sports.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Children who crave attention may come to see misbehaviour as normal.</a:t>
            </a:r>
            <a:endParaRPr lang="zh-CN" altLang="en-US" sz="2000" dirty="0" smtClean="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 uiExpand="1"/>
      <p:bldP spid="4" grpId="0"/>
      <p:bldP spid="4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475883" y="766269"/>
            <a:ext cx="6430213" cy="737235"/>
          </a:xfrm>
          <a:prstGeom prst="rect">
            <a:avLst/>
          </a:prstGeom>
          <a:solidFill>
            <a:srgbClr val="00B0EC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at the cost of(</a:t>
            </a:r>
            <a:r>
              <a:rPr lang="zh-CN" altLang="en-US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以</a:t>
            </a:r>
            <a:r>
              <a:rPr lang="en-US" altLang="zh-CN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..</a:t>
            </a:r>
            <a:r>
              <a:rPr lang="zh-CN" altLang="en-US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为代价</a:t>
            </a:r>
            <a:r>
              <a:rPr lang="en-US" altLang="zh-CN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) serious news coverage</a:t>
            </a:r>
            <a:endParaRPr lang="en-US" altLang="zh-CN" sz="2100" b="1" dirty="0">
              <a:solidFill>
                <a:schemeClr val="tx1"/>
              </a:solidFill>
              <a:latin typeface="Arial" panose="020B0604020202090204" pitchFamily="34" charset="0"/>
              <a:ea typeface="宋体" pitchFamily="2" charset="-122"/>
            </a:endParaRPr>
          </a:p>
          <a:p>
            <a:pPr algn="ctr"/>
            <a:r>
              <a:rPr lang="en-US" altLang="zh-CN" sz="2100" b="1" dirty="0"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rPr>
              <a:t>(form a distorted picture of how the world works)</a:t>
            </a:r>
            <a:endParaRPr lang="en-US" altLang="zh-CN" sz="2100" b="1" dirty="0">
              <a:solidFill>
                <a:schemeClr val="tx1"/>
              </a:solidFill>
              <a:latin typeface="Arial" panose="020B0604020202090204" pitchFamily="34" charset="0"/>
              <a:ea typeface="宋体" pitchFamily="2" charset="-122"/>
            </a:endParaRPr>
          </a:p>
        </p:txBody>
      </p:sp>
      <p:sp>
        <p:nvSpPr>
          <p:cNvPr id="16388" name="TextBox 17"/>
          <p:cNvSpPr txBox="1">
            <a:spLocks noChangeArrowheads="1"/>
          </p:cNvSpPr>
          <p:nvPr/>
        </p:nvSpPr>
        <p:spPr bwMode="auto">
          <a:xfrm>
            <a:off x="2139253" y="36438"/>
            <a:ext cx="5995537" cy="7372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indent="0" algn="just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None/>
            </a:pPr>
            <a:r>
              <a:rPr lang="en-US" altLang="zh-CN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negative effects</a:t>
            </a:r>
            <a:endParaRPr lang="en-US" altLang="zh-CN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8985" y="1780540"/>
            <a:ext cx="7731760" cy="24917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30000"/>
              </a:lnSpc>
            </a:pP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The emphasis on individuals in the public eye may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also be </a:t>
            </a:r>
            <a:r>
              <a:rPr lang="zh-CN" altLang="en-US" sz="2000" b="1" dirty="0" smtClean="0"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at the expense of serious news coverage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.Next to the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ea typeface="微软雅黑" panose="020B0503020204020204" charset="-122"/>
                <a:sym typeface="+mn-ea"/>
              </a:rPr>
              <a:t>superficial excitement of celebrity gossip,news</a:t>
            </a:r>
            <a:r>
              <a:rPr lang="en-US" altLang="zh-CN" sz="2000" dirty="0" smtClean="0">
                <a:ea typeface="微软雅黑" panose="020B0503020204020204" charset="-122"/>
                <a:sym typeface="+mn-ea"/>
              </a:rPr>
              <a:t> ab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out serious events and issues that have a more profound effect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on people's lives may seem uninteresting.Children may be forming a very distorted picture of how the world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works.</a:t>
            </a:r>
            <a:endParaRPr lang="zh-CN" altLang="en-US" sz="2000" dirty="0" smtClean="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 uiExpand="1"/>
      <p:bldP spid="4" grpId="0"/>
      <p:bldP spid="4" grpId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8" name="TextBox 17"/>
          <p:cNvSpPr txBox="1">
            <a:spLocks noChangeArrowheads="1"/>
          </p:cNvSpPr>
          <p:nvPr/>
        </p:nvSpPr>
        <p:spPr bwMode="auto">
          <a:xfrm>
            <a:off x="2139253" y="36438"/>
            <a:ext cx="5995537" cy="7372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indent="0" algn="just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None/>
            </a:pPr>
            <a:r>
              <a:rPr lang="en-US" altLang="zh-CN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negative effects</a:t>
            </a:r>
            <a:endParaRPr lang="en-US" altLang="zh-CN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403985" y="771525"/>
            <a:ext cx="6381115" cy="737235"/>
          </a:xfrm>
          <a:prstGeom prst="rect">
            <a:avLst/>
          </a:prstGeom>
          <a:solidFill>
            <a:srgbClr val="92D050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bg1"/>
                </a:solidFill>
                <a:latin typeface="Arial" panose="020B0604020202090204" pitchFamily="34" charset="0"/>
                <a:ea typeface="宋体" pitchFamily="2" charset="-122"/>
              </a:rPr>
              <a:t>children's career aspirations:</a:t>
            </a:r>
            <a:endParaRPr lang="en-US" altLang="zh-CN" sz="2100" b="1" dirty="0">
              <a:solidFill>
                <a:schemeClr val="bg1"/>
              </a:solidFill>
              <a:latin typeface="Arial" panose="020B0604020202090204" pitchFamily="34" charset="0"/>
              <a:ea typeface="宋体" pitchFamily="2" charset="-122"/>
            </a:endParaRPr>
          </a:p>
          <a:p>
            <a:pPr algn="ctr"/>
            <a:r>
              <a:rPr lang="en-US" altLang="zh-CN" sz="2100" b="1" dirty="0"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rPr>
              <a:t>(develop unrealistic expectations)</a:t>
            </a:r>
            <a:endParaRPr lang="en-US" altLang="zh-CN" sz="2100" b="1" dirty="0">
              <a:solidFill>
                <a:schemeClr val="tx1"/>
              </a:solidFill>
              <a:latin typeface="Arial" panose="020B0604020202090204" pitchFamily="34" charset="0"/>
              <a:ea typeface="宋体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39750" y="1708785"/>
            <a:ext cx="7953375" cy="28917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30000"/>
              </a:lnSpc>
            </a:pP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The negative influence of celebrities on children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c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an also be seen in </a:t>
            </a:r>
            <a:r>
              <a:rPr lang="zh-CN" altLang="en-US" sz="2000" b="1" dirty="0" smtClean="0"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children's career aspirations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.These days,young people are much more likely to see themseves as potential sports stars or entertainers.The prevalence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of these figures in the mass media may convey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impression that such positions are plentiful.Children may be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developing unrealistic expectations that they t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oo w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ill become rich and</a:t>
            </a:r>
            <a:r>
              <a:rPr lang="en-US" altLang="zh-CN" sz="2000" dirty="0" smtClean="0">
                <a:latin typeface="Arial" panose="020B0604020202090204" pitchFamily="34" charset="0"/>
                <a:ea typeface="微软雅黑" panose="020B0503020204020204" charset="-122"/>
              </a:rPr>
              <a:t> </a:t>
            </a:r>
            <a:r>
              <a:rPr lang="zh-CN" altLang="en-US" sz="2000" dirty="0" smtClean="0">
                <a:latin typeface="Arial" panose="020B0604020202090204" pitchFamily="34" charset="0"/>
                <a:ea typeface="微软雅黑" panose="020B0503020204020204" charset="-122"/>
              </a:rPr>
              <a:t>famous.</a:t>
            </a:r>
            <a:endParaRPr lang="zh-CN" altLang="en-US" sz="2000" dirty="0" smtClean="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 uiExpand="1"/>
      <p:bldP spid="4" grpId="0"/>
      <p:bldP spid="4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 bwMode="auto">
          <a:xfrm>
            <a:off x="683895" y="339725"/>
            <a:ext cx="4994910" cy="852805"/>
          </a:xfrm>
        </p:spPr>
        <p:txBody>
          <a:bodyPr wrap="square" numCol="1" anchorCtr="0" compatLnSpc="1">
            <a:noAutofit/>
          </a:bodyPr>
          <a:p>
            <a:pPr algn="l" eaLnBrk="1" hangingPunct="1">
              <a:defRPr/>
            </a:pPr>
            <a:r>
              <a:rPr lang="en-US" altLang="zh-CN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Homework</a:t>
            </a:r>
            <a:br>
              <a:rPr lang="en-US" altLang="zh-CN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</a:br>
            <a:endParaRPr lang="en-US" altLang="zh-CN" sz="3600" b="1" dirty="0">
              <a:solidFill>
                <a:srgbClr val="1F202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539750" y="1131570"/>
            <a:ext cx="7823200" cy="1476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just"/>
            <a:r>
              <a:rPr lang="en-US" sz="1800" b="0">
                <a:latin typeface="Microsoft YaHei UI" panose="020B0503020204020204" charset="-122"/>
                <a:ea typeface="宋体" pitchFamily="2" charset="-122"/>
              </a:rPr>
              <a:t>(20230708)If people go to live in another country, they should follow the local customs and traditions. To what extent do you agree or disagree?</a:t>
            </a:r>
            <a:endParaRPr lang="en-US" sz="1800" b="0">
              <a:latin typeface="Microsoft YaHei UI" panose="020B0503020204020204" charset="-122"/>
              <a:ea typeface="宋体" pitchFamily="2" charset="-122"/>
            </a:endParaRPr>
          </a:p>
          <a:p>
            <a:pPr marL="0" indent="0" algn="just"/>
            <a:endParaRPr lang="en-US" sz="1800" b="0">
              <a:latin typeface="Microsoft YaHei UI" panose="020B0503020204020204" charset="-122"/>
              <a:ea typeface="宋体" pitchFamily="2" charset="-122"/>
            </a:endParaRPr>
          </a:p>
          <a:p>
            <a:pPr marL="0" indent="0" algn="just"/>
            <a:endParaRPr lang="en-US" altLang="en-US" sz="1800" b="0">
              <a:latin typeface="Microsoft YaHei UI" panose="020B0503020204020204" charset="-122"/>
              <a:ea typeface="宋体" pitchFamily="2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标题 1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 bwMode="auto">
          <a:xfrm>
            <a:off x="3368068" y="1943440"/>
            <a:ext cx="2572200" cy="1130101"/>
          </a:xfrm>
        </p:spPr>
        <p:txBody>
          <a:bodyPr numCol="1" anchorCtr="0" compatLnSpc="1"/>
          <a:lstStyle/>
          <a:p>
            <a:pPr eaLnBrk="1" hangingPunct="1">
              <a:defRPr/>
            </a:pPr>
            <a:r>
              <a:rPr lang="en-US" altLang="zh-CN" sz="3600" b="1" i="1" smtClean="0">
                <a:latin typeface="Arial" panose="020B0604020202090204" pitchFamily="34" charset="0"/>
                <a:ea typeface="微软雅黑" panose="020B0503020204020204" charset="-122"/>
              </a:rPr>
              <a:t>THANKS</a:t>
            </a:r>
            <a:endParaRPr lang="en-US" altLang="zh-CN" sz="3600" b="1" i="1" smtClean="0">
              <a:latin typeface="Arial" panose="020B0604020202090204" pitchFamily="34" charset="0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 bwMode="auto">
          <a:xfrm>
            <a:off x="1979930" y="1779905"/>
            <a:ext cx="4994910" cy="852805"/>
          </a:xfrm>
        </p:spPr>
        <p:txBody>
          <a:bodyPr wrap="square" numCol="1" anchorCtr="0" compatLnSpc="1">
            <a:noAutofit/>
          </a:bodyPr>
          <a:p>
            <a:pPr algn="ctr" eaLnBrk="1" hangingPunct="1">
              <a:defRPr/>
            </a:pPr>
            <a:b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</a:br>
            <a:r>
              <a:rPr lang="zh-CN" altLang="en-US" sz="3600" b="1" dirty="0">
                <a:solidFill>
                  <a:srgbClr val="1F2021"/>
                </a:solidFill>
                <a:latin typeface="微软雅黑" panose="020B0503020204020204" charset="-122"/>
                <a:ea typeface="微软雅黑" panose="020B0503020204020204" charset="-122"/>
              </a:rPr>
              <a:t>如何审题：常见陷阱</a:t>
            </a:r>
            <a:endParaRPr lang="zh-CN" altLang="en-US" sz="3600" b="1" dirty="0">
              <a:solidFill>
                <a:srgbClr val="1F202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idx="1"/>
          </p:nvPr>
        </p:nvSpPr>
        <p:spPr>
          <a:xfrm>
            <a:off x="827180" y="267509"/>
            <a:ext cx="4870508" cy="588272"/>
          </a:xfrm>
        </p:spPr>
        <p:txBody>
          <a:bodyPr>
            <a:normAutofit/>
          </a:bodyPr>
          <a:p>
            <a:pPr algn="l">
              <a:defRPr/>
            </a:pPr>
            <a:r>
              <a:rPr lang="zh-CN" altLang="en-US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常见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陷阱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”1</a:t>
            </a:r>
            <a:endParaRPr lang="en-US" altLang="zh-CN" sz="21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73735" y="897255"/>
            <a:ext cx="7270115" cy="3853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When choosing a job, the salary is the most important consideration. To what extent do you agree or disagree?</a:t>
            </a: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The best way to reduce crimes by young people is to educate their parents with parental skills. To what extent you agree or disagree</a:t>
            </a:r>
            <a:r>
              <a:rPr lang="zh-CN" altLang="en-US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？</a:t>
            </a:r>
            <a:endParaRPr lang="zh-CN" altLang="en-US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The spread of multinational companies and the resulting increase in globalization produce positive effects to everyone. Do you agree or disagree with this statement?</a:t>
            </a: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en-US" altLang="zh-CN" sz="1500" b="1" i="1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idx="1"/>
          </p:nvPr>
        </p:nvSpPr>
        <p:spPr>
          <a:xfrm>
            <a:off x="971779" y="195297"/>
            <a:ext cx="5916060" cy="588272"/>
          </a:xfrm>
        </p:spPr>
        <p:txBody>
          <a:bodyPr>
            <a:normAutofit/>
          </a:bodyPr>
          <a:p>
            <a:pPr algn="l">
              <a:defRPr/>
            </a:pPr>
            <a:r>
              <a:rPr lang="zh-CN" altLang="en-US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常见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陷阱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”1: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</a:rPr>
              <a:t>绝对词</a:t>
            </a:r>
            <a:endParaRPr sz="21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highlight>
                <a:srgbClr val="FFFF00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2475" y="681355"/>
            <a:ext cx="7550150" cy="3853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When choosing a job, the salary is </a:t>
            </a:r>
            <a:r>
              <a:rPr lang="en-US" altLang="zh-CN" sz="1500" b="1" i="1" dirty="0">
                <a:solidFill>
                  <a:schemeClr val="tx1"/>
                </a:solidFill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the most important</a:t>
            </a: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consideration. To what extent do you agree or disagree?</a:t>
            </a: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The best way</a:t>
            </a: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to reduce crimes by young people is to educate their parents with parental skills. To what extent you agree or disagree</a:t>
            </a:r>
            <a:r>
              <a:rPr lang="zh-CN" altLang="en-US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？</a:t>
            </a:r>
            <a:endParaRPr lang="zh-CN" altLang="en-US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The spread of multinational companies and the resulting increase in globalization produce positive effects to </a:t>
            </a:r>
            <a:r>
              <a:rPr lang="en-US" altLang="zh-CN" sz="1500" b="1" i="1" dirty="0">
                <a:solidFill>
                  <a:schemeClr val="tx1"/>
                </a:solidFill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everyone</a:t>
            </a: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. Do you agree or disagree with this statement?</a:t>
            </a: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en-US" altLang="zh-CN" sz="1500" b="1" i="1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idx="1"/>
          </p:nvPr>
        </p:nvSpPr>
        <p:spPr>
          <a:xfrm>
            <a:off x="899846" y="339443"/>
            <a:ext cx="5916060" cy="588272"/>
          </a:xfrm>
        </p:spPr>
        <p:txBody>
          <a:bodyPr>
            <a:normAutofit/>
          </a:bodyPr>
          <a:p>
            <a:pPr algn="l">
              <a:defRPr/>
            </a:pPr>
            <a:r>
              <a:rPr lang="zh-CN" altLang="en-US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常见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陷阱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”2</a:t>
            </a:r>
            <a:endParaRPr lang="en-US" altLang="zh-CN" sz="21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highlight>
                <a:srgbClr val="FFFF00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6295" y="1221740"/>
            <a:ext cx="6901815" cy="1822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Some people think reading stories in books</a:t>
            </a:r>
            <a:r>
              <a:rPr lang="en-US" altLang="zh-CN" sz="1500" b="1" i="1" u="sng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is better than </a:t>
            </a: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watching TV or playing computer games for children. </a:t>
            </a: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To what extent do you agree or disagree? </a:t>
            </a: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idx="1"/>
          </p:nvPr>
        </p:nvSpPr>
        <p:spPr>
          <a:xfrm>
            <a:off x="827148" y="268163"/>
            <a:ext cx="5916060" cy="588272"/>
          </a:xfrm>
        </p:spPr>
        <p:txBody>
          <a:bodyPr>
            <a:normAutofit/>
          </a:bodyPr>
          <a:p>
            <a:pPr algn="l">
              <a:defRPr/>
            </a:pPr>
            <a:r>
              <a:rPr lang="zh-CN" altLang="en-US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常见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陷阱</a:t>
            </a:r>
            <a:r>
              <a:rPr lang="en-US" altLang="zh-CN"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”2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sz="21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</a:rPr>
              <a:t>必须对比</a:t>
            </a:r>
            <a:endParaRPr sz="21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highlight>
                <a:srgbClr val="FFFF00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88975" y="952500"/>
            <a:ext cx="7376795" cy="1822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Some people think reading stories in books </a:t>
            </a:r>
            <a:r>
              <a:rPr lang="en-US" altLang="zh-CN" sz="1500" b="1" i="1" dirty="0">
                <a:solidFill>
                  <a:schemeClr val="tx1"/>
                </a:solidFill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</a:rPr>
              <a:t>is better than </a:t>
            </a: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watching TV or playing computer games for children. </a:t>
            </a: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500" b="1" i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To what extent do you agree or disagree? </a:t>
            </a:r>
            <a:endParaRPr lang="en-US" altLang="zh-CN" sz="1500" b="1" i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500" b="1" i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99795" y="2571750"/>
            <a:ext cx="225107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18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A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更好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vs. B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更好</a:t>
            </a:r>
            <a:endParaRPr lang="en-US" altLang="zh-CN" sz="18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MH" val="20151012171736"/>
  <p:tag name="MH_LIBRARY" val="GRAPHIC"/>
  <p:tag name="MH_ORDER" val="Oval 30"/>
</p:tagLst>
</file>

<file path=ppt/tags/tag11.xml><?xml version="1.0" encoding="utf-8"?>
<p:tagLst xmlns:p="http://schemas.openxmlformats.org/presentationml/2006/main">
  <p:tag name="MH" val="20151012171736"/>
  <p:tag name="MH_LIBRARY" val="GRAPHIC"/>
  <p:tag name="MH_ORDER" val="Oval 2"/>
</p:tagLst>
</file>

<file path=ppt/tags/tag12.xml><?xml version="1.0" encoding="utf-8"?>
<p:tagLst xmlns:p="http://schemas.openxmlformats.org/presentationml/2006/main">
  <p:tag name="KSO_WM_TAG_VERSION" val="1.0"/>
  <p:tag name="KSO_WM_TEMPLATE_CATEGORY" val="custom"/>
  <p:tag name="KSO_WM_TEMPLATE_INDEX" val="244"/>
</p:tagLst>
</file>

<file path=ppt/tags/tag13.xml><?xml version="1.0" encoding="utf-8"?>
<p:tagLst xmlns:p="http://schemas.openxmlformats.org/presentationml/2006/main">
  <p:tag name="KSO_WM_TAG_VERSION" val="1.0"/>
  <p:tag name="KSO_WM_TEMPLATE_CATEGORY" val="custom"/>
  <p:tag name="KSO_WM_TEMPLATE_INDEX" val="244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MH" val="20151012165651"/>
  <p:tag name="MH_LIBRARY" val="CONTENTS"/>
  <p:tag name="MH_TYPE" val="OTHERS"/>
  <p:tag name="ID" val="545826"/>
</p:tagLst>
</file>

<file path=ppt/tags/tag16.xml><?xml version="1.0" encoding="utf-8"?>
<p:tagLst xmlns:p="http://schemas.openxmlformats.org/presentationml/2006/main">
  <p:tag name="MH" val="20151012165651"/>
  <p:tag name="MH_LIBRARY" val="CONTENTS"/>
  <p:tag name="MH_TYPE" val="OTHERS"/>
  <p:tag name="ID" val="545826"/>
</p:tagLst>
</file>

<file path=ppt/tags/tag17.xml><?xml version="1.0" encoding="utf-8"?>
<p:tagLst xmlns:p="http://schemas.openxmlformats.org/presentationml/2006/main">
  <p:tag name="MH" val="20151012165651"/>
  <p:tag name="MH_LIBRARY" val="CONTENTS"/>
  <p:tag name="MH_TYPE" val="OTHERS"/>
  <p:tag name="ID" val="545826"/>
</p:tagLst>
</file>

<file path=ppt/tags/tag18.xml><?xml version="1.0" encoding="utf-8"?>
<p:tagLst xmlns:p="http://schemas.openxmlformats.org/presentationml/2006/main">
  <p:tag name="MH" val="20151012171736"/>
  <p:tag name="MH_LIBRARY" val="GRAPHIC"/>
  <p:tag name="MH_ORDER" val="Oval 25"/>
</p:tagLst>
</file>

<file path=ppt/tags/tag19.xml><?xml version="1.0" encoding="utf-8"?>
<p:tagLst xmlns:p="http://schemas.openxmlformats.org/presentationml/2006/main">
  <p:tag name="MH" val="20151012171736"/>
  <p:tag name="MH_LIBRARY" val="GRAPHIC"/>
  <p:tag name="MH_ORDER" val="Oval 28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MH" val="20151012171736"/>
  <p:tag name="MH_LIBRARY" val="GRAPHIC"/>
  <p:tag name="MH_ORDER" val="Oval 30"/>
</p:tagLst>
</file>

<file path=ppt/tags/tag21.xml><?xml version="1.0" encoding="utf-8"?>
<p:tagLst xmlns:p="http://schemas.openxmlformats.org/presentationml/2006/main">
  <p:tag name="MH" val="20151012171736"/>
  <p:tag name="MH_LIBRARY" val="GRAPHIC"/>
  <p:tag name="MH_ORDER" val="Oval 2"/>
</p:tagLst>
</file>

<file path=ppt/tags/tag22.xml><?xml version="1.0" encoding="utf-8"?>
<p:tagLst xmlns:p="http://schemas.openxmlformats.org/presentationml/2006/main">
  <p:tag name="KSO_WM_TAG_VERSION" val="1.0"/>
  <p:tag name="KSO_WM_TEMPLATE_CATEGORY" val="custom"/>
  <p:tag name="KSO_WM_TEMPLATE_INDEX" val="244"/>
</p:tagLst>
</file>

<file path=ppt/tags/tag23.xml><?xml version="1.0" encoding="utf-8"?>
<p:tagLst xmlns:p="http://schemas.openxmlformats.org/presentationml/2006/main">
  <p:tag name="KSO_WM_TAG_VERSION" val="1.0"/>
  <p:tag name="KSO_WM_TEMPLATE_CATEGORY" val="custom"/>
  <p:tag name="KSO_WM_TEMPLATE_INDEX" val="244"/>
</p:tagLst>
</file>

<file path=ppt/tags/tag24.xml><?xml version="1.0" encoding="utf-8"?>
<p:tagLst xmlns:p="http://schemas.openxmlformats.org/presentationml/2006/main">
  <p:tag name="KSO_WM_TEMPLATE_CATEGORY" val="custom"/>
  <p:tag name="KSO_WM_TEMPLATE_INDEX" val="244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27.xml><?xml version="1.0" encoding="utf-8"?>
<p:tagLst xmlns:p="http://schemas.openxmlformats.org/presentationml/2006/main">
  <p:tag name="KSO_WM_TAG_VERSION" val="1.0"/>
  <p:tag name="KSO_WM_BEAUTIFY_FLAG" val=""/>
  <p:tag name="KSO_WM_TEMPLATE_CATEGORY" val="custom"/>
  <p:tag name="KSO_WM_TEMPLATE_INDEX" val="244"/>
  <p:tag name="KSO_WM_UNIT_TYPE" val="a"/>
  <p:tag name="KSO_WM_UNIT_INDEX" val="1"/>
  <p:tag name="KSO_WM_UNIT_ID" val="custom244_12*a*1"/>
  <p:tag name="KSO_WM_UNIT_CLEAR" val="1"/>
  <p:tag name="KSO_WM_UNIT_LAYERLEVEL" val="1"/>
  <p:tag name="KSO_WM_UNIT_VALUE" val="7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8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29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1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2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3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4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5.xml><?xml version="1.0" encoding="utf-8"?>
<p:tagLst xmlns:p="http://schemas.openxmlformats.org/presentationml/2006/main">
  <p:tag name="KSO_WM_UNIT_TABLE_BEAUTIFY" val="smartTable{ab0948e9-402c-474b-9aa7-1a2d34e4eb6d}"/>
  <p:tag name="TABLE_ENDDRAG_ORIGIN_RECT" val="614*340"/>
  <p:tag name="TABLE_ENDDRAG_RECT" val="25*116*614*340"/>
</p:tagLst>
</file>

<file path=ppt/tags/tag36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7.xml><?xml version="1.0" encoding="utf-8"?>
<p:tagLst xmlns:p="http://schemas.openxmlformats.org/presentationml/2006/main">
  <p:tag name="KSO_WM_TAG_VERSION" val="1.0"/>
  <p:tag name="KSO_WM_BEAUTIFY_FLAG" val=""/>
  <p:tag name="KSO_WM_TEMPLATE_CATEGORY" val="custom"/>
  <p:tag name="KSO_WM_TEMPLATE_INDEX" val="244"/>
  <p:tag name="KSO_WM_UNIT_TYPE" val="a"/>
  <p:tag name="KSO_WM_UNIT_INDEX" val="1"/>
  <p:tag name="KSO_WM_UNIT_ID" val="custom244_12*a*1"/>
  <p:tag name="KSO_WM_UNIT_CLEAR" val="1"/>
  <p:tag name="KSO_WM_UNIT_LAYERLEVEL" val="1"/>
  <p:tag name="KSO_WM_UNIT_VALUE" val="7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8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44"/>
  <p:tag name="MH" val="20151012165651"/>
  <p:tag name="MH_LIBRARY" val="CONTENTS"/>
  <p:tag name="MH_TYPE" val="OTHERS"/>
  <p:tag name="ID" val="545826"/>
  <p:tag name="KSO_WM_UNIT_TYPE" val="a"/>
  <p:tag name="KSO_WM_UNIT_INDEX" val="1"/>
  <p:tag name="KSO_WM_UNIT_ID" val="custom244_11*a*1"/>
  <p:tag name="KSO_WM_UNIT_CLEAR" val="1"/>
  <p:tag name="KSO_WM_UNIT_LAYERLEVEL" val="1"/>
  <p:tag name="KSO_WM_UNIT_VALUE" val="6"/>
  <p:tag name="KSO_WM_UNIT_ISCONTENTSTITLE" val="1"/>
  <p:tag name="KSO_WM_UNIT_HIGHLIGHT" val="0"/>
  <p:tag name="KSO_WM_UNIT_COMPATIBLE" val="0"/>
  <p:tag name="KSO_WM_UNIT_PRESET_TEXT" val="内容大纲"/>
</p:tagLst>
</file>

<file path=ppt/tags/tag44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45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47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48.xml><?xml version="1.0" encoding="utf-8"?>
<p:tagLst xmlns:p="http://schemas.openxmlformats.org/presentationml/2006/main">
  <p:tag name="KSO_WM_TAG_VERSION" val="1.0"/>
  <p:tag name="KSO_WM_BEAUTIFY_FLAG" val=""/>
  <p:tag name="KSO_WM_TEMPLATE_CATEGORY" val="custom"/>
  <p:tag name="KSO_WM_TEMPLATE_INDEX" val="244"/>
  <p:tag name="KSO_WM_UNIT_TYPE" val="a"/>
  <p:tag name="KSO_WM_UNIT_INDEX" val="1"/>
  <p:tag name="KSO_WM_UNIT_ID" val="custom244_12*a*1"/>
  <p:tag name="KSO_WM_UNIT_CLEAR" val="1"/>
  <p:tag name="KSO_WM_UNIT_LAYERLEVEL" val="1"/>
  <p:tag name="KSO_WM_UNIT_VALUE" val="7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9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5.xml><?xml version="1.0" encoding="utf-8"?>
<p:tagLst xmlns:p="http://schemas.openxmlformats.org/presentationml/2006/main">
  <p:tag name="MH" val="20151012165651"/>
  <p:tag name="MH_LIBRARY" val="CONTENTS"/>
  <p:tag name="MH_TYPE" val="OTHERS"/>
  <p:tag name="ID" val="545826"/>
</p:tagLst>
</file>

<file path=ppt/tags/tag50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51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52.xml><?xml version="1.0" encoding="utf-8"?>
<p:tagLst xmlns:p="http://schemas.openxmlformats.org/presentationml/2006/main">
  <p:tag name="KSO_WM_UNIT_TABLE_BEAUTIFY" val="smartTable{438f6552-ca9d-4934-97c6-0e1724ef9fca}"/>
  <p:tag name="TABLE_ENDDRAG_ORIGIN_RECT" val="644*347"/>
  <p:tag name="TABLE_ENDDRAG_RECT" val="65*28*644*347"/>
</p:tagLst>
</file>

<file path=ppt/tags/tag53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54.xml><?xml version="1.0" encoding="utf-8"?>
<p:tagLst xmlns:p="http://schemas.openxmlformats.org/presentationml/2006/main">
  <p:tag name="KSO_WM_TAG_VERSION" val="1.0"/>
  <p:tag name="KSO_WM_BEAUTIFY_FLAG" val=""/>
  <p:tag name="KSO_WM_TEMPLATE_CATEGORY" val="custom"/>
  <p:tag name="KSO_WM_TEMPLATE_INDEX" val="244"/>
  <p:tag name="KSO_WM_UNIT_TYPE" val="a"/>
  <p:tag name="KSO_WM_UNIT_INDEX" val="1"/>
  <p:tag name="KSO_WM_UNIT_ID" val="custom244_12*a*1"/>
  <p:tag name="KSO_WM_UNIT_CLEAR" val="1"/>
  <p:tag name="KSO_WM_UNIT_LAYERLEVEL" val="1"/>
  <p:tag name="KSO_WM_UNIT_VALUE" val="7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5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56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57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58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59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6.xml><?xml version="1.0" encoding="utf-8"?>
<p:tagLst xmlns:p="http://schemas.openxmlformats.org/presentationml/2006/main">
  <p:tag name="MH" val="20151012165651"/>
  <p:tag name="MH_LIBRARY" val="CONTENTS"/>
  <p:tag name="MH_TYPE" val="OTHERS"/>
  <p:tag name="ID" val="545826"/>
</p:tagLst>
</file>

<file path=ppt/tags/tag60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61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62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63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64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65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44"/>
  <p:tag name="MH" val="20151012165651"/>
  <p:tag name="MH_LIBRARY" val="CONTENTS"/>
  <p:tag name="MH_TYPE" val="OTHERS"/>
  <p:tag name="ID" val="545826"/>
  <p:tag name="KSO_WM_UNIT_TYPE" val="a"/>
  <p:tag name="KSO_WM_UNIT_INDEX" val="1"/>
  <p:tag name="KSO_WM_UNIT_ID" val="custom244_11*a*1"/>
  <p:tag name="KSO_WM_UNIT_CLEAR" val="1"/>
  <p:tag name="KSO_WM_UNIT_LAYERLEVEL" val="1"/>
  <p:tag name="KSO_WM_UNIT_VALUE" val="6"/>
  <p:tag name="KSO_WM_UNIT_ISCONTENTSTITLE" val="1"/>
  <p:tag name="KSO_WM_UNIT_HIGHLIGHT" val="0"/>
  <p:tag name="KSO_WM_UNIT_COMPATIBLE" val="0"/>
  <p:tag name="KSO_WM_UNIT_PRESET_TEXT" val="内容大纲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68.xml><?xml version="1.0" encoding="utf-8"?>
<p:tagLst xmlns:p="http://schemas.openxmlformats.org/presentationml/2006/main">
  <p:tag name="KSO_WM_TAG_VERSION" val="1.0"/>
  <p:tag name="KSO_WM_BEAUTIFY_FLAG" val=""/>
  <p:tag name="KSO_WM_TEMPLATE_CATEGORY" val="custom"/>
  <p:tag name="KSO_WM_TEMPLATE_INDEX" val="244"/>
  <p:tag name="MH" val="20151012165651"/>
  <p:tag name="MH_LIBRARY" val="CONTENTS"/>
  <p:tag name="MH_TYPE" val="OTHERS"/>
  <p:tag name="ID" val="545826"/>
  <p:tag name="KSO_WM_UNIT_TYPE" val="a"/>
  <p:tag name="KSO_WM_UNIT_INDEX" val="1"/>
  <p:tag name="KSO_WM_UNIT_ID" val="custom244_11*a*1"/>
  <p:tag name="KSO_WM_UNIT_CLEAR" val="1"/>
  <p:tag name="KSO_WM_UNIT_LAYERLEVEL" val="1"/>
  <p:tag name="KSO_WM_UNIT_VALUE" val="6"/>
  <p:tag name="KSO_WM_UNIT_ISCONTENTSTITLE" val="1"/>
  <p:tag name="KSO_WM_UNIT_HIGHLIGHT" val="0"/>
  <p:tag name="KSO_WM_UNIT_COMPATIBLE" val="0"/>
  <p:tag name="KSO_WM_UNIT_PRESET_TEXT" val="内容大纲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7.xml><?xml version="1.0" encoding="utf-8"?>
<p:tagLst xmlns:p="http://schemas.openxmlformats.org/presentationml/2006/main">
  <p:tag name="MH" val="20151012165651"/>
  <p:tag name="MH_LIBRARY" val="CONTENTS"/>
  <p:tag name="MH_TYPE" val="OTHERS"/>
  <p:tag name="ID" val="545826"/>
</p:tagLst>
</file>

<file path=ppt/tags/tag70.xml><?xml version="1.0" encoding="utf-8"?>
<p:tagLst xmlns:p="http://schemas.openxmlformats.org/presentationml/2006/main">
  <p:tag name="KSO_WM_TAG_VERSION" val="1.0"/>
  <p:tag name="KSO_WM_BEAUTIFY_FLAG" val=""/>
  <p:tag name="KSO_WM_TEMPLATE_CATEGORY" val="custom"/>
  <p:tag name="KSO_WM_TEMPLATE_INDEX" val="244"/>
  <p:tag name="KSO_WM_UNIT_TYPE" val="a"/>
  <p:tag name="KSO_WM_UNIT_INDEX" val="1"/>
  <p:tag name="KSO_WM_UNIT_ID" val="custom244_12*a*1"/>
  <p:tag name="KSO_WM_UNIT_CLEAR" val="1"/>
  <p:tag name="KSO_WM_UNIT_LAYERLEVEL" val="1"/>
  <p:tag name="KSO_WM_UNIT_VALUE" val="7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1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44"/>
</p:tagLst>
</file>

<file path=ppt/tags/tag77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78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79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8.xml><?xml version="1.0" encoding="utf-8"?>
<p:tagLst xmlns:p="http://schemas.openxmlformats.org/presentationml/2006/main">
  <p:tag name="MH" val="20151012171736"/>
  <p:tag name="MH_LIBRARY" val="GRAPHIC"/>
  <p:tag name="MH_ORDER" val="Oval 25"/>
</p:tagLst>
</file>

<file path=ppt/tags/tag80.xml><?xml version="1.0" encoding="utf-8"?>
<p:tagLst xmlns:p="http://schemas.openxmlformats.org/presentationml/2006/main">
  <p:tag name="KSO_WM_TAG_VERSION" val="1.0"/>
  <p:tag name="KSO_WM_BEAUTIFY_FLAG" val=""/>
  <p:tag name="KSO_WM_TEMPLATE_CATEGORY" val="custom"/>
  <p:tag name="KSO_WM_TEMPLATE_INDEX" val="244"/>
  <p:tag name="KSO_WM_UNIT_TYPE" val="a"/>
  <p:tag name="KSO_WM_UNIT_INDEX" val="1"/>
  <p:tag name="KSO_WM_UNIT_ID" val="custom244_12*a*1"/>
  <p:tag name="KSO_WM_UNIT_CLEAR" val="1"/>
  <p:tag name="KSO_WM_UNIT_LAYERLEVEL" val="1"/>
  <p:tag name="KSO_WM_UNIT_VALUE" val="7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81.xml><?xml version="1.0" encoding="utf-8"?>
<p:tagLst xmlns:p="http://schemas.openxmlformats.org/presentationml/2006/main">
  <p:tag name="MH" val="20151012165651"/>
  <p:tag name="MH_LIBRARY" val="CONTENTS"/>
  <p:tag name="MH_AUTOCOLOR" val="TRUE"/>
  <p:tag name="MH_TYPE" val="CONTENTS"/>
  <p:tag name="ID" val="545826"/>
  <p:tag name="KSO_WM_TEMPLATE_CATEGORY" val="custom"/>
  <p:tag name="KSO_WM_TEMPLATE_INDEX" val="244"/>
  <p:tag name="KSO_WM_TAG_VERSION" val="1.0"/>
  <p:tag name="KSO_WM_SLIDE_ID" val="custom244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8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44"/>
  <p:tag name="KSO_WM_UNIT_TYPE" val="a"/>
  <p:tag name="KSO_WM_UNIT_INDEX" val="1"/>
  <p:tag name="KSO_WM_UNIT_ID" val="custom244_27*a*1"/>
  <p:tag name="KSO_WM_UNIT_CLEAR" val="1"/>
  <p:tag name="KSO_WM_UNIT_LAYERLEVEL" val="1"/>
  <p:tag name="KSO_WM_UNIT_VALUE" val="10"/>
  <p:tag name="KSO_WM_UNIT_ISCONTENTSTITLE" val="0"/>
  <p:tag name="KSO_WM_UNIT_HIGHLIGHT" val="0"/>
  <p:tag name="KSO_WM_UNIT_COMPATIBLE" val="0"/>
  <p:tag name="KSO_WM_UNIT_PRESET_TEXT" val="谢谢大家"/>
</p:tagLst>
</file>

<file path=ppt/tags/tag83.xml><?xml version="1.0" encoding="utf-8"?>
<p:tagLst xmlns:p="http://schemas.openxmlformats.org/presentationml/2006/main">
  <p:tag name="MH" val="20151012171736"/>
  <p:tag name="MH_LIBRARY" val="GRAPHIC"/>
  <p:tag name="KSO_WM_TEMPLATE_CATEGORY" val="custom"/>
  <p:tag name="KSO_WM_TEMPLATE_INDEX" val="244"/>
  <p:tag name="KSO_WM_TAG_VERSION" val="1.0"/>
  <p:tag name="KSO_WM_SLIDE_ID" val="custom244_27"/>
  <p:tag name="KSO_WM_SLIDE_INDEX" val="27"/>
  <p:tag name="KSO_WM_SLIDE_ITEM_CNT" val="2"/>
  <p:tag name="KSO_WM_SLIDE_LAYOUT" val="b_a"/>
  <p:tag name="KSO_WM_SLIDE_LAYOUT_CNT" val="1_1"/>
  <p:tag name="KSO_WM_SLIDE_TYPE" val="endPage"/>
  <p:tag name="KSO_WM_BEAUTIFY_FLAG" val="#wm#"/>
</p:tagLst>
</file>

<file path=ppt/tags/tag84.xml><?xml version="1.0" encoding="utf-8"?>
<p:tagLst xmlns:p="http://schemas.openxmlformats.org/presentationml/2006/main">
  <p:tag name="COMMONDATA" val="eyJoZGlkIjoiZDU5NDM4Y2VkNmI0ZWY5OGRmMWI2MTE4ODk1NDUwM2UifQ=="/>
  <p:tag name="commondata" val="eyJoZGlkIjoiZjQ0ZWYzNTdmNDQ2NmNhMjU3NzM4YzUwYWYzNzRjZTIifQ=="/>
</p:tagLst>
</file>

<file path=ppt/tags/tag9.xml><?xml version="1.0" encoding="utf-8"?>
<p:tagLst xmlns:p="http://schemas.openxmlformats.org/presentationml/2006/main">
  <p:tag name="MH" val="20151012171736"/>
  <p:tag name="MH_LIBRARY" val="GRAPHIC"/>
  <p:tag name="MH_ORDER" val="Oval 28"/>
</p:tagLst>
</file>

<file path=ppt/theme/theme1.xml><?xml version="1.0" encoding="utf-8"?>
<a:theme xmlns:a="http://schemas.openxmlformats.org/drawingml/2006/main" name="A000120140530A99PPBG">
  <a:themeElements>
    <a:clrScheme name="KSO_BLUE3">
      <a:dk1>
        <a:srgbClr val="3D3F41"/>
      </a:dk1>
      <a:lt1>
        <a:srgbClr val="FFFFFF"/>
      </a:lt1>
      <a:dk2>
        <a:srgbClr val="3D3F41"/>
      </a:dk2>
      <a:lt2>
        <a:srgbClr val="EAF5FC"/>
      </a:lt2>
      <a:accent1>
        <a:srgbClr val="0070C0"/>
      </a:accent1>
      <a:accent2>
        <a:srgbClr val="6A63CB"/>
      </a:accent2>
      <a:accent3>
        <a:srgbClr val="4040A2"/>
      </a:accent3>
      <a:accent4>
        <a:srgbClr val="AACC03"/>
      </a:accent4>
      <a:accent5>
        <a:srgbClr val="8542A0"/>
      </a:accent5>
      <a:accent6>
        <a:srgbClr val="FFC000"/>
      </a:accent6>
      <a:hlink>
        <a:srgbClr val="00B0F0"/>
      </a:hlink>
      <a:folHlink>
        <a:srgbClr val="AFB2B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9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A000120140530A99PPBG">
  <a:themeElements>
    <a:clrScheme name="KSO_BLUE3">
      <a:dk1>
        <a:srgbClr val="3D3F41"/>
      </a:dk1>
      <a:lt1>
        <a:srgbClr val="FFFFFF"/>
      </a:lt1>
      <a:dk2>
        <a:srgbClr val="3D3F41"/>
      </a:dk2>
      <a:lt2>
        <a:srgbClr val="EAF5FC"/>
      </a:lt2>
      <a:accent1>
        <a:srgbClr val="0070C0"/>
      </a:accent1>
      <a:accent2>
        <a:srgbClr val="6A63CB"/>
      </a:accent2>
      <a:accent3>
        <a:srgbClr val="4040A2"/>
      </a:accent3>
      <a:accent4>
        <a:srgbClr val="AACC03"/>
      </a:accent4>
      <a:accent5>
        <a:srgbClr val="8542A0"/>
      </a:accent5>
      <a:accent6>
        <a:srgbClr val="FFC000"/>
      </a:accent6>
      <a:hlink>
        <a:srgbClr val="00B0F0"/>
      </a:hlink>
      <a:folHlink>
        <a:srgbClr val="AFB2B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9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10248</Words>
  <Application>WPS 文字</Application>
  <PresentationFormat>全屏显示(4:3)</PresentationFormat>
  <Paragraphs>384</Paragraphs>
  <Slides>49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49</vt:i4>
      </vt:variant>
    </vt:vector>
  </HeadingPairs>
  <TitlesOfParts>
    <vt:vector size="70" baseType="lpstr">
      <vt:lpstr>Arial</vt:lpstr>
      <vt:lpstr>宋体</vt:lpstr>
      <vt:lpstr>Wingdings</vt:lpstr>
      <vt:lpstr>汉仪书宋二KW</vt:lpstr>
      <vt:lpstr>微软雅黑</vt:lpstr>
      <vt:lpstr>汉仪旗黑</vt:lpstr>
      <vt:lpstr>Calibri</vt:lpstr>
      <vt:lpstr>黑体</vt:lpstr>
      <vt:lpstr>汉仪中黑KW</vt:lpstr>
      <vt:lpstr>Calibri</vt:lpstr>
      <vt:lpstr>Helvetica Neue</vt:lpstr>
      <vt:lpstr>微软雅黑</vt:lpstr>
      <vt:lpstr>宋体</vt:lpstr>
      <vt:lpstr>Arial Unicode MS</vt:lpstr>
      <vt:lpstr>华文中宋</vt:lpstr>
      <vt:lpstr>Arial Bold</vt:lpstr>
      <vt:lpstr>Microsoft YaHei UI</vt:lpstr>
      <vt:lpstr>黑体</vt:lpstr>
      <vt:lpstr>苹方-简</vt:lpstr>
      <vt:lpstr>A000120140530A99PPBG</vt:lpstr>
      <vt:lpstr>1_A000120140530A99PPBG</vt:lpstr>
      <vt:lpstr>PowerPoint 演示文稿</vt:lpstr>
      <vt:lpstr>PowerPoint 演示文稿</vt:lpstr>
      <vt:lpstr>PowerPoint 演示文稿</vt:lpstr>
      <vt:lpstr>PowerPoint 演示文稿</vt:lpstr>
      <vt:lpstr> 如何审题：常见陷阱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同意与否：偏向不同意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同意与否：彻底不同意</vt:lpstr>
      <vt:lpstr>PowerPoint 演示文稿</vt:lpstr>
      <vt:lpstr>PowerPoint 演示文稿</vt:lpstr>
      <vt:lpstr>PowerPoint 演示文稿</vt:lpstr>
      <vt:lpstr>PowerPoint 演示文稿</vt:lpstr>
      <vt:lpstr> 同意与否：偏向同意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同意与否：彻底同意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Homework 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辅导手册雅思写作篇</dc:title>
  <dc:creator>Administrator</dc:creator>
  <cp:lastModifiedBy>Olivia</cp:lastModifiedBy>
  <cp:revision>296</cp:revision>
  <dcterms:created xsi:type="dcterms:W3CDTF">2024-06-16T14:34:19Z</dcterms:created>
  <dcterms:modified xsi:type="dcterms:W3CDTF">2024-06-16T14:34:19Z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2052-6.5.2.8766</vt:lpwstr>
  </property>
  <property fmtid="{D5CDD505-2E9C-101B-9397-08002B2CF9AE}" pid="3" name="ICV">
    <vt:lpwstr>9CB522177EB2472C86C4F21B3D96F19D</vt:lpwstr>
  </property>
</Properties>
</file>